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
  </p:notesMasterIdLst>
  <p:handoutMasterIdLst>
    <p:handoutMasterId r:id="rId8"/>
  </p:handoutMasterIdLst>
  <p:sldIdLst>
    <p:sldId id="257" r:id="rId5"/>
    <p:sldId id="258" r:id="rId6"/>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2AE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8452" autoAdjust="0"/>
  </p:normalViewPr>
  <p:slideViewPr>
    <p:cSldViewPr>
      <p:cViewPr>
        <p:scale>
          <a:sx n="93" d="100"/>
          <a:sy n="93" d="100"/>
        </p:scale>
        <p:origin x="-1782" y="-126"/>
      </p:cViewPr>
      <p:guideLst>
        <p:guide orient="horz" pos="2448"/>
        <p:guide pos="3168"/>
      </p:guideLst>
    </p:cSldViewPr>
  </p:slideViewPr>
  <p:notesTextViewPr>
    <p:cViewPr>
      <p:scale>
        <a:sx n="1" d="1"/>
        <a:sy n="1" d="1"/>
      </p:scale>
      <p:origin x="0" y="0"/>
    </p:cViewPr>
  </p:notesTextViewPr>
  <p:notesViewPr>
    <p:cSldViewPr>
      <p:cViewPr varScale="1">
        <p:scale>
          <a:sx n="65" d="100"/>
          <a:sy n="65" d="100"/>
        </p:scale>
        <p:origin x="2796" y="66"/>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A4C4C9-9907-4BB6-B95A-E6BBD959AAB4}" type="datetimeFigureOut">
              <a:rPr lang="en-US" smtClean="0"/>
              <a:pPr/>
              <a:t>8/23/2022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2D650F-38E5-40ED-AA32-287D3AC686E8}" type="slidenum">
              <a:rPr lang="en-US" smtClean="0"/>
              <a:pPr/>
              <a:t>‹#›</a:t>
            </a:fld>
            <a:endParaRPr lang="en-US"/>
          </a:p>
        </p:txBody>
      </p:sp>
    </p:spTree>
    <p:extLst>
      <p:ext uri="{BB962C8B-B14F-4D97-AF65-F5344CB8AC3E}">
        <p14:creationId xmlns="" xmlns:p14="http://schemas.microsoft.com/office/powerpoint/2010/main" val="76369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A592C-A796-4264-BD45-11AED491B3E4}" type="datetimeFigureOut">
              <a:rPr lang="en-US" smtClean="0"/>
              <a:pPr/>
              <a:t>8/23/2022</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A02A30-9192-49A2-98D9-8D2828AE31E2}" type="slidenum">
              <a:rPr lang="en-US" smtClean="0"/>
              <a:pPr/>
              <a:t>‹#›</a:t>
            </a:fld>
            <a:endParaRPr lang="en-US"/>
          </a:p>
        </p:txBody>
      </p:sp>
    </p:spTree>
    <p:extLst>
      <p:ext uri="{BB962C8B-B14F-4D97-AF65-F5344CB8AC3E}">
        <p14:creationId xmlns="" xmlns:p14="http://schemas.microsoft.com/office/powerpoint/2010/main" val="361797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a:t>
            </a:r>
            <a:r>
              <a:rPr lang="en-US" baseline="0" dirty="0"/>
              <a:t> in the empty placeholders. If you need more placeholders for titles, subtitles or body text, copy any of the existing placeholders, then drag the new one into place.</a:t>
            </a:r>
            <a:endParaRPr lang="en-US" dirty="0"/>
          </a:p>
          <a:p>
            <a:endParaRPr lang="en-US" dirty="0"/>
          </a:p>
        </p:txBody>
      </p:sp>
      <p:sp>
        <p:nvSpPr>
          <p:cNvPr id="4" name="Slide Number Placeholder 3"/>
          <p:cNvSpPr>
            <a:spLocks noGrp="1"/>
          </p:cNvSpPr>
          <p:nvPr>
            <p:ph type="sldNum" sz="quarter" idx="10"/>
          </p:nvPr>
        </p:nvSpPr>
        <p:spPr/>
        <p:txBody>
          <a:bodyPr/>
          <a:lstStyle/>
          <a:p>
            <a:fld id="{6DA02A30-9192-49A2-98D9-8D2828AE31E2}" type="slidenum">
              <a:rPr lang="en-US" smtClean="0"/>
              <a:pPr/>
              <a:t>1</a:t>
            </a:fld>
            <a:endParaRPr lang="en-US"/>
          </a:p>
        </p:txBody>
      </p:sp>
    </p:spTree>
    <p:extLst>
      <p:ext uri="{BB962C8B-B14F-4D97-AF65-F5344CB8AC3E}">
        <p14:creationId xmlns="" xmlns:p14="http://schemas.microsoft.com/office/powerpoint/2010/main" val="4232429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A02A30-9192-49A2-98D9-8D2828AE31E2}" type="slidenum">
              <a:rPr lang="en-US" smtClean="0"/>
              <a:pPr/>
              <a:t>2</a:t>
            </a:fld>
            <a:endParaRPr lang="en-US"/>
          </a:p>
        </p:txBody>
      </p:sp>
    </p:spTree>
    <p:extLst>
      <p:ext uri="{BB962C8B-B14F-4D97-AF65-F5344CB8AC3E}">
        <p14:creationId xmlns="" xmlns:p14="http://schemas.microsoft.com/office/powerpoint/2010/main" val="1849825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spTree>
      <p:nvGrpSpPr>
        <p:cNvPr id="1" name=""/>
        <p:cNvGrpSpPr/>
        <p:nvPr/>
      </p:nvGrpSpPr>
      <p:grpSpPr>
        <a:xfrm>
          <a:off x="0" y="0"/>
          <a:ext cx="0" cy="0"/>
          <a:chOff x="0" y="0"/>
          <a:chExt cx="0" cy="0"/>
        </a:xfrm>
      </p:grpSpPr>
      <p:sp>
        <p:nvSpPr>
          <p:cNvPr id="13" name="Picture Placeholder 11"/>
          <p:cNvSpPr>
            <a:spLocks noGrp="1"/>
          </p:cNvSpPr>
          <p:nvPr>
            <p:ph type="pic" sz="quarter" idx="11"/>
          </p:nvPr>
        </p:nvSpPr>
        <p:spPr>
          <a:xfrm>
            <a:off x="457200" y="457200"/>
            <a:ext cx="2428875" cy="2286000"/>
          </a:xfrm>
          <a:solidFill>
            <a:schemeClr val="bg2"/>
          </a:solidFill>
        </p:spPr>
        <p:txBody>
          <a:bodyPr tIns="274320">
            <a:normAutofit/>
          </a:bodyPr>
          <a:lstStyle>
            <a:lvl1pPr marL="0" indent="0" algn="ctr">
              <a:buNone/>
              <a:defRPr sz="1400"/>
            </a:lvl1pPr>
          </a:lstStyle>
          <a:p>
            <a:endParaRPr lang="en-US"/>
          </a:p>
        </p:txBody>
      </p:sp>
      <p:sp>
        <p:nvSpPr>
          <p:cNvPr id="28" name="Text Placeholder 25"/>
          <p:cNvSpPr>
            <a:spLocks noGrp="1"/>
          </p:cNvSpPr>
          <p:nvPr>
            <p:ph type="body" sz="quarter" idx="15" hasCustomPrompt="1"/>
          </p:nvPr>
        </p:nvSpPr>
        <p:spPr>
          <a:xfrm>
            <a:off x="457200" y="2891409"/>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[Enter a caption for your photo]</a:t>
            </a:r>
            <a:endParaRPr lang="en-US" dirty="0"/>
          </a:p>
        </p:txBody>
      </p:sp>
      <p:sp>
        <p:nvSpPr>
          <p:cNvPr id="27" name="Text Placeholder 25"/>
          <p:cNvSpPr>
            <a:spLocks noGrp="1"/>
          </p:cNvSpPr>
          <p:nvPr>
            <p:ph type="body" sz="quarter" idx="14" hasCustomPrompt="1"/>
          </p:nvPr>
        </p:nvSpPr>
        <p:spPr>
          <a:xfrm>
            <a:off x="457200" y="3241167"/>
            <a:ext cx="2428875" cy="4572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How do you get started with this template?</a:t>
            </a:r>
            <a:endParaRPr lang="en-US" dirty="0"/>
          </a:p>
        </p:txBody>
      </p:sp>
      <p:sp>
        <p:nvSpPr>
          <p:cNvPr id="26" name="Text Placeholder 25"/>
          <p:cNvSpPr>
            <a:spLocks noGrp="1"/>
          </p:cNvSpPr>
          <p:nvPr>
            <p:ph type="body" sz="quarter" idx="13" hasCustomPrompt="1"/>
          </p:nvPr>
        </p:nvSpPr>
        <p:spPr>
          <a:xfrm>
            <a:off x="457199" y="3677412"/>
            <a:ext cx="2428875" cy="40881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You can use this fresh, professional brochure just as is or easily customize it.</a:t>
            </a:r>
            <a:endParaRPr lang="en-US" dirty="0"/>
          </a:p>
        </p:txBody>
      </p:sp>
      <p:sp>
        <p:nvSpPr>
          <p:cNvPr id="23" name="Text Placeholder 22"/>
          <p:cNvSpPr>
            <a:spLocks noGrp="1"/>
          </p:cNvSpPr>
          <p:nvPr>
            <p:ph type="body" sz="quarter" idx="12" hasCustomPrompt="1"/>
          </p:nvPr>
        </p:nvSpPr>
        <p:spPr>
          <a:xfrm>
            <a:off x="457200" y="4152901"/>
            <a:ext cx="2428875" cy="3162299"/>
          </a:xfrm>
        </p:spPr>
        <p:txBody>
          <a:bodyPr>
            <a:noAutofit/>
          </a:bodyPr>
          <a:lstStyle>
            <a:lvl1pPr marL="182880" indent="-182880">
              <a:lnSpc>
                <a:spcPct val="120000"/>
              </a:lnSpc>
              <a:spcBef>
                <a:spcPts val="1000"/>
              </a:spcBef>
              <a:defRPr sz="800" baseline="0"/>
            </a:lvl1pPr>
            <a:lvl2pPr marL="228600" indent="-114300">
              <a:lnSpc>
                <a:spcPct val="100000"/>
              </a:lnSpc>
              <a:spcBef>
                <a:spcPts val="800"/>
              </a:spcBef>
              <a:defRPr sz="900"/>
            </a:lvl2pPr>
            <a:lvl3pPr marL="342900" indent="-114300">
              <a:lnSpc>
                <a:spcPct val="100000"/>
              </a:lnSpc>
              <a:spcBef>
                <a:spcPts val="600"/>
              </a:spcBef>
              <a:defRPr sz="800"/>
            </a:lvl3pPr>
            <a:lvl4pPr marL="457200" indent="-114300">
              <a:lnSpc>
                <a:spcPct val="100000"/>
              </a:lnSpc>
              <a:spcBef>
                <a:spcPts val="600"/>
              </a:spcBef>
              <a:defRPr sz="700"/>
            </a:lvl4pPr>
            <a:lvl5pPr marL="571500" indent="-114300">
              <a:lnSpc>
                <a:spcPct val="100000"/>
              </a:lnSpc>
              <a:spcBef>
                <a:spcPts val="600"/>
              </a:spcBef>
              <a:defRPr sz="700"/>
            </a:lvl5pPr>
          </a:lstStyle>
          <a:p>
            <a:pPr lvl="0"/>
            <a:r>
              <a:rPr lang="en-US" dirty="0" smtClean="0"/>
              <a:t>We’ve included a few tips throughout the template to help you get started.</a:t>
            </a:r>
            <a:br>
              <a:rPr lang="en-US" dirty="0" smtClean="0"/>
            </a:br>
            <a:r>
              <a:rPr lang="en-US" dirty="0" smtClean="0"/>
              <a:t>To replace any tip text (such as this) with your own, just select it and enter your own.</a:t>
            </a:r>
            <a:br>
              <a:rPr lang="en-US" dirty="0" smtClean="0"/>
            </a:br>
            <a:r>
              <a:rPr lang="en-US" dirty="0" smtClean="0"/>
              <a:t>To replace photos in the brochure, select an image and delete it. Then use the Insert Picture icon in the placeholder to insert your own.</a:t>
            </a:r>
            <a:br>
              <a:rPr lang="en-US" dirty="0" smtClean="0"/>
            </a:br>
            <a:r>
              <a:rPr lang="en-US" dirty="0" smtClean="0"/>
              <a:t>To change the logo to your own, select  the picture “replace with LOGO” and choose Change Picture on the Picture Tools Format tab.</a:t>
            </a:r>
            <a:endParaRPr lang="en-US" dirty="0"/>
          </a:p>
        </p:txBody>
      </p:sp>
      <p:sp>
        <p:nvSpPr>
          <p:cNvPr id="29" name="Text Placeholder 25"/>
          <p:cNvSpPr>
            <a:spLocks noGrp="1"/>
          </p:cNvSpPr>
          <p:nvPr>
            <p:ph type="body" sz="quarter" idx="16" hasCustomPrompt="1"/>
          </p:nvPr>
        </p:nvSpPr>
        <p:spPr>
          <a:xfrm>
            <a:off x="3813820" y="609600"/>
            <a:ext cx="2428875" cy="457200"/>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Who We Are</a:t>
            </a:r>
            <a:endParaRPr lang="en-US" dirty="0"/>
          </a:p>
        </p:txBody>
      </p:sp>
      <p:sp>
        <p:nvSpPr>
          <p:cNvPr id="30" name="Text Placeholder 25"/>
          <p:cNvSpPr>
            <a:spLocks noGrp="1"/>
          </p:cNvSpPr>
          <p:nvPr>
            <p:ph type="body" sz="quarter" idx="17" hasCustomPrompt="1"/>
          </p:nvPr>
        </p:nvSpPr>
        <p:spPr>
          <a:xfrm>
            <a:off x="3813820" y="1082040"/>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About Us</a:t>
            </a:r>
            <a:endParaRPr lang="en-US" dirty="0"/>
          </a:p>
        </p:txBody>
      </p:sp>
      <p:sp>
        <p:nvSpPr>
          <p:cNvPr id="45" name="Text Placeholder 25"/>
          <p:cNvSpPr>
            <a:spLocks noGrp="1"/>
          </p:cNvSpPr>
          <p:nvPr>
            <p:ph type="body" sz="quarter" idx="24" hasCustomPrompt="1"/>
          </p:nvPr>
        </p:nvSpPr>
        <p:spPr>
          <a:xfrm>
            <a:off x="3813820" y="1342644"/>
            <a:ext cx="2428875" cy="880809"/>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smtClean="0">
                <a:solidFill>
                  <a:schemeClr val="tx1"/>
                </a:solidFill>
                <a:latin typeface="+mn-lt"/>
              </a:rPr>
              <a:t>This is the place for your ‘elevator pitch.’ If you only had a few seconds to pitch your products or services to someone what would you say?</a:t>
            </a:r>
          </a:p>
        </p:txBody>
      </p:sp>
      <p:sp>
        <p:nvSpPr>
          <p:cNvPr id="32" name="Text Placeholder 25"/>
          <p:cNvSpPr>
            <a:spLocks noGrp="1"/>
          </p:cNvSpPr>
          <p:nvPr>
            <p:ph type="body" sz="quarter" idx="19" hasCustomPrompt="1"/>
          </p:nvPr>
        </p:nvSpPr>
        <p:spPr>
          <a:xfrm>
            <a:off x="3813820" y="2287906"/>
            <a:ext cx="2428875" cy="228600"/>
          </a:xfrm>
        </p:spPr>
        <p:txBody>
          <a:bodyPr>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Contact Us</a:t>
            </a:r>
            <a:endParaRPr lang="en-US" dirty="0"/>
          </a:p>
        </p:txBody>
      </p:sp>
      <p:sp>
        <p:nvSpPr>
          <p:cNvPr id="33" name="Text Placeholder 25"/>
          <p:cNvSpPr>
            <a:spLocks noGrp="1"/>
          </p:cNvSpPr>
          <p:nvPr>
            <p:ph type="body" sz="quarter" idx="20" hasCustomPrompt="1"/>
          </p:nvPr>
        </p:nvSpPr>
        <p:spPr>
          <a:xfrm>
            <a:off x="3813820" y="2538985"/>
            <a:ext cx="2428875" cy="670940"/>
          </a:xfrm>
        </p:spPr>
        <p:txBody>
          <a:bodyPr>
            <a:noAutofit/>
          </a:bodyPr>
          <a:lstStyle>
            <a:lvl1pPr marL="0" indent="0">
              <a:lnSpc>
                <a:spcPct val="10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a:lnSpc>
                <a:spcPct val="120000"/>
              </a:lnSpc>
            </a:pPr>
            <a:r>
              <a:rPr lang="en-US" sz="1000" b="0" cap="none" baseline="0" dirty="0" smtClean="0">
                <a:solidFill>
                  <a:schemeClr val="tx1"/>
                </a:solidFill>
                <a:latin typeface="+mn-lt"/>
              </a:rPr>
              <a:t>Phone: [Telephone]</a:t>
            </a:r>
            <a:br>
              <a:rPr lang="en-US" sz="1000" b="0" cap="none" baseline="0" dirty="0" smtClean="0">
                <a:solidFill>
                  <a:schemeClr val="tx1"/>
                </a:solidFill>
                <a:latin typeface="+mn-lt"/>
              </a:rPr>
            </a:br>
            <a:r>
              <a:rPr lang="en-US" sz="1000" b="0" cap="none" baseline="0" dirty="0" smtClean="0">
                <a:solidFill>
                  <a:schemeClr val="tx1"/>
                </a:solidFill>
                <a:latin typeface="+mn-lt"/>
              </a:rPr>
              <a:t>Email: [Email address]</a:t>
            </a:r>
            <a:br>
              <a:rPr lang="en-US" sz="1000" b="0" cap="none" baseline="0" dirty="0" smtClean="0">
                <a:solidFill>
                  <a:schemeClr val="tx1"/>
                </a:solidFill>
                <a:latin typeface="+mn-lt"/>
              </a:rPr>
            </a:br>
            <a:r>
              <a:rPr lang="en-US" sz="1000" b="0" cap="none" baseline="0" dirty="0" smtClean="0">
                <a:solidFill>
                  <a:schemeClr val="tx1"/>
                </a:solidFill>
                <a:latin typeface="+mn-lt"/>
              </a:rPr>
              <a:t>Web: [Web address]</a:t>
            </a:r>
          </a:p>
        </p:txBody>
      </p:sp>
      <p:sp>
        <p:nvSpPr>
          <p:cNvPr id="12" name="Picture Placeholder 11"/>
          <p:cNvSpPr>
            <a:spLocks noGrp="1"/>
          </p:cNvSpPr>
          <p:nvPr>
            <p:ph type="pic" sz="quarter" idx="10"/>
          </p:nvPr>
        </p:nvSpPr>
        <p:spPr>
          <a:xfrm>
            <a:off x="7165975" y="457200"/>
            <a:ext cx="2428875" cy="3657600"/>
          </a:xfrm>
          <a:solidFill>
            <a:schemeClr val="bg2"/>
          </a:solidFill>
        </p:spPr>
        <p:txBody>
          <a:bodyPr tIns="274320">
            <a:normAutofit/>
          </a:bodyPr>
          <a:lstStyle>
            <a:lvl1pPr marL="0" indent="0" algn="ctr">
              <a:buNone/>
              <a:defRPr sz="1400"/>
            </a:lvl1pPr>
          </a:lstStyle>
          <a:p>
            <a:endParaRPr lang="en-US"/>
          </a:p>
        </p:txBody>
      </p:sp>
    </p:spTree>
    <p:extLst>
      <p:ext uri="{BB962C8B-B14F-4D97-AF65-F5344CB8AC3E}">
        <p14:creationId xmlns="" xmlns:p14="http://schemas.microsoft.com/office/powerpoint/2010/main" val="478386529"/>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spTree>
      <p:nvGrpSpPr>
        <p:cNvPr id="1" name=""/>
        <p:cNvGrpSpPr/>
        <p:nvPr/>
      </p:nvGrpSpPr>
      <p:grpSpPr>
        <a:xfrm>
          <a:off x="0" y="0"/>
          <a:ext cx="0" cy="0"/>
          <a:chOff x="0" y="0"/>
          <a:chExt cx="0" cy="0"/>
        </a:xfrm>
      </p:grpSpPr>
      <p:sp>
        <p:nvSpPr>
          <p:cNvPr id="27" name="Text Placeholder 25"/>
          <p:cNvSpPr>
            <a:spLocks noGrp="1"/>
          </p:cNvSpPr>
          <p:nvPr>
            <p:ph type="body" sz="quarter" idx="14" hasCustomPrompt="1"/>
          </p:nvPr>
        </p:nvSpPr>
        <p:spPr>
          <a:xfrm>
            <a:off x="457200" y="5113295"/>
            <a:ext cx="2428875" cy="248151"/>
          </a:xfrm>
        </p:spPr>
        <p:txBody>
          <a:bodyPr anchor="b">
            <a:noAutofit/>
          </a:bodyPr>
          <a:lstStyle>
            <a:lvl1pPr marL="0" indent="0">
              <a:lnSpc>
                <a:spcPct val="100000"/>
              </a:lnSpc>
              <a:spcBef>
                <a:spcPts val="0"/>
              </a:spcBef>
              <a:buNone/>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Here are a couple of ideas…</a:t>
            </a:r>
            <a:endParaRPr lang="en-US" dirty="0"/>
          </a:p>
        </p:txBody>
      </p:sp>
      <p:sp>
        <p:nvSpPr>
          <p:cNvPr id="29" name="Text Placeholder 25"/>
          <p:cNvSpPr>
            <a:spLocks noGrp="1"/>
          </p:cNvSpPr>
          <p:nvPr>
            <p:ph type="body" sz="quarter" idx="16" hasCustomPrompt="1"/>
          </p:nvPr>
        </p:nvSpPr>
        <p:spPr>
          <a:xfrm>
            <a:off x="457200" y="4386248"/>
            <a:ext cx="2428875" cy="609271"/>
          </a:xfrm>
        </p:spPr>
        <p:txBody>
          <a:bodyPr>
            <a:noAutofit/>
          </a:bodyPr>
          <a:lstStyle>
            <a:lvl1pPr marL="0" indent="0">
              <a:lnSpc>
                <a:spcPct val="90000"/>
              </a:lnSpc>
              <a:spcBef>
                <a:spcPts val="0"/>
              </a:spcBef>
              <a:buNone/>
              <a:defRPr sz="2000" b="1" baseline="0">
                <a:solidFill>
                  <a:schemeClr val="accent2">
                    <a:lumMod val="75000"/>
                  </a:schemeClr>
                </a:solidFill>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What do you include in a brochure?</a:t>
            </a:r>
            <a:endParaRPr lang="en-US" dirty="0"/>
          </a:p>
        </p:txBody>
      </p:sp>
      <p:sp>
        <p:nvSpPr>
          <p:cNvPr id="13" name="Picture Placeholder 11"/>
          <p:cNvSpPr>
            <a:spLocks noGrp="1"/>
          </p:cNvSpPr>
          <p:nvPr>
            <p:ph type="pic" sz="quarter" idx="11"/>
          </p:nvPr>
        </p:nvSpPr>
        <p:spPr>
          <a:xfrm>
            <a:off x="457200" y="457200"/>
            <a:ext cx="2428875" cy="3657600"/>
          </a:xfrm>
          <a:solidFill>
            <a:schemeClr val="bg2"/>
          </a:solidFill>
        </p:spPr>
        <p:txBody>
          <a:bodyPr tIns="274320">
            <a:normAutofit/>
          </a:bodyPr>
          <a:lstStyle>
            <a:lvl1pPr marL="0" indent="0" algn="ctr">
              <a:buNone/>
              <a:defRPr sz="1400"/>
            </a:lvl1pPr>
          </a:lstStyle>
          <a:p>
            <a:endParaRPr lang="en-US"/>
          </a:p>
        </p:txBody>
      </p:sp>
      <p:sp>
        <p:nvSpPr>
          <p:cNvPr id="26" name="Text Placeholder 25"/>
          <p:cNvSpPr>
            <a:spLocks noGrp="1"/>
          </p:cNvSpPr>
          <p:nvPr>
            <p:ph type="body" sz="quarter" idx="13" hasCustomPrompt="1"/>
          </p:nvPr>
        </p:nvSpPr>
        <p:spPr>
          <a:xfrm>
            <a:off x="457199" y="5399546"/>
            <a:ext cx="2428875" cy="1915653"/>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This spot would be perfect for a mission statement. You might use the right side of the page to summarize how you stand out from the crowd and use the center for a brief success story.</a:t>
            </a:r>
            <a:br>
              <a:rPr lang="en-US" dirty="0" smtClean="0"/>
            </a:br>
            <a:r>
              <a:rPr lang="en-US" dirty="0" smtClean="0"/>
              <a:t>(And be sure to pick photos that show off what your company does best. Pictures should always dress to impress.)</a:t>
            </a:r>
            <a:endParaRPr lang="en-US" dirty="0"/>
          </a:p>
        </p:txBody>
      </p:sp>
      <p:sp>
        <p:nvSpPr>
          <p:cNvPr id="12" name="Picture Placeholder 11"/>
          <p:cNvSpPr>
            <a:spLocks noGrp="1"/>
          </p:cNvSpPr>
          <p:nvPr>
            <p:ph type="pic" sz="quarter" idx="10"/>
          </p:nvPr>
        </p:nvSpPr>
        <p:spPr>
          <a:xfrm>
            <a:off x="7165975" y="457200"/>
            <a:ext cx="2428875" cy="1600200"/>
          </a:xfrm>
          <a:solidFill>
            <a:schemeClr val="bg2"/>
          </a:solidFill>
        </p:spPr>
        <p:txBody>
          <a:bodyPr tIns="274320">
            <a:normAutofit/>
          </a:bodyPr>
          <a:lstStyle>
            <a:lvl1pPr marL="0" indent="0" algn="ctr">
              <a:buNone/>
              <a:defRPr sz="1400"/>
            </a:lvl1pPr>
          </a:lstStyle>
          <a:p>
            <a:endParaRPr lang="en-US"/>
          </a:p>
        </p:txBody>
      </p:sp>
      <p:sp>
        <p:nvSpPr>
          <p:cNvPr id="28" name="Text Placeholder 25"/>
          <p:cNvSpPr>
            <a:spLocks noGrp="1"/>
          </p:cNvSpPr>
          <p:nvPr>
            <p:ph type="body" sz="quarter" idx="15" hasCustomPrompt="1"/>
          </p:nvPr>
        </p:nvSpPr>
        <p:spPr>
          <a:xfrm>
            <a:off x="7165975" y="2221894"/>
            <a:ext cx="2428875" cy="274320"/>
          </a:xfrm>
        </p:spPr>
        <p:txBody>
          <a:bodyPr>
            <a:noAutofit/>
          </a:bodyPr>
          <a:lstStyle>
            <a:lvl1pPr marL="0" indent="0">
              <a:lnSpc>
                <a:spcPct val="100000"/>
              </a:lnSpc>
              <a:spcBef>
                <a:spcPts val="0"/>
              </a:spcBef>
              <a:buNone/>
              <a:defRPr sz="900" b="0" i="1" baseline="0">
                <a:latin typeface="+mn-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[Type a caption for your photo]</a:t>
            </a:r>
            <a:endParaRPr lang="en-US" dirty="0"/>
          </a:p>
        </p:txBody>
      </p:sp>
      <p:sp>
        <p:nvSpPr>
          <p:cNvPr id="25" name="Text Placeholder 25"/>
          <p:cNvSpPr>
            <a:spLocks noGrp="1"/>
          </p:cNvSpPr>
          <p:nvPr>
            <p:ph type="body" sz="quarter" idx="27" hasCustomPrompt="1"/>
          </p:nvPr>
        </p:nvSpPr>
        <p:spPr>
          <a:xfrm>
            <a:off x="7172325" y="2530613"/>
            <a:ext cx="2428875" cy="733033"/>
          </a:xfrm>
        </p:spPr>
        <p:txBody>
          <a:bodyPr>
            <a:noAutofit/>
          </a:bodyPr>
          <a:lstStyle>
            <a:lvl1pPr marL="0" indent="0">
              <a:lnSpc>
                <a:spcPct val="120000"/>
              </a:lnSpc>
              <a:spcBef>
                <a:spcPts val="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Don’t forget to include some specifics about what you offer, and how you differ from the competition.</a:t>
            </a:r>
            <a:endParaRPr lang="en-US" dirty="0"/>
          </a:p>
        </p:txBody>
      </p:sp>
      <p:sp>
        <p:nvSpPr>
          <p:cNvPr id="35" name="Text Placeholder 25"/>
          <p:cNvSpPr>
            <a:spLocks noGrp="1"/>
          </p:cNvSpPr>
          <p:nvPr>
            <p:ph type="body" sz="quarter" idx="28" hasCustomPrompt="1"/>
          </p:nvPr>
        </p:nvSpPr>
        <p:spPr>
          <a:xfrm>
            <a:off x="7172325" y="3288858"/>
            <a:ext cx="2428875" cy="210899"/>
          </a:xfrm>
        </p:spPr>
        <p:txBody>
          <a:bodyPr anchor="b">
            <a:noAutofit/>
          </a:bodyPr>
          <a:lstStyle>
            <a:lvl1pPr marL="0" marR="0" indent="0" algn="l" defTabSz="754380" rtl="0" eaLnBrk="1" fontAlgn="auto" latinLnBrk="0" hangingPunct="1">
              <a:lnSpc>
                <a:spcPct val="100000"/>
              </a:lnSpc>
              <a:spcBef>
                <a:spcPts val="0"/>
              </a:spcBef>
              <a:spcAft>
                <a:spcPts val="0"/>
              </a:spcAft>
              <a:buClrTx/>
              <a:buSzTx/>
              <a:buFont typeface="Arial" panose="020B0604020202020204" pitchFamily="34" charset="0"/>
              <a:buNone/>
              <a:tabLst/>
              <a:defRPr sz="1200" b="1" baseline="0">
                <a:latin typeface="+mj-lt"/>
              </a:defRPr>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Our Products and Services</a:t>
            </a:r>
            <a:endParaRPr lang="en-US" dirty="0"/>
          </a:p>
        </p:txBody>
      </p:sp>
      <p:sp>
        <p:nvSpPr>
          <p:cNvPr id="36" name="Text Placeholder 25"/>
          <p:cNvSpPr>
            <a:spLocks noGrp="1"/>
          </p:cNvSpPr>
          <p:nvPr>
            <p:ph type="body" sz="quarter" idx="29" hasCustomPrompt="1"/>
          </p:nvPr>
        </p:nvSpPr>
        <p:spPr>
          <a:xfrm>
            <a:off x="7172325" y="3552470"/>
            <a:ext cx="2428875" cy="3762730"/>
          </a:xfrm>
        </p:spPr>
        <p:txBody>
          <a:bodyPr>
            <a:noAutofit/>
          </a:bodyPr>
          <a:lstStyle>
            <a:lvl1pPr marL="0" indent="0">
              <a:lnSpc>
                <a:spcPct val="120000"/>
              </a:lnSpc>
              <a:spcBef>
                <a:spcPts val="1000"/>
              </a:spcBef>
              <a:buNone/>
              <a:defRPr sz="1000" baseline="0"/>
            </a:lvl1pPr>
            <a:lvl2pPr marL="0" indent="0">
              <a:lnSpc>
                <a:spcPct val="100000"/>
              </a:lnSpc>
              <a:spcBef>
                <a:spcPts val="1000"/>
              </a:spcBef>
              <a:buNone/>
              <a:defRPr sz="1000"/>
            </a:lvl2pPr>
            <a:lvl3pPr marL="0" indent="0">
              <a:lnSpc>
                <a:spcPct val="100000"/>
              </a:lnSpc>
              <a:spcBef>
                <a:spcPts val="1000"/>
              </a:spcBef>
              <a:buNone/>
              <a:defRPr sz="1000"/>
            </a:lvl3pPr>
            <a:lvl4pPr marL="0" indent="0">
              <a:lnSpc>
                <a:spcPct val="100000"/>
              </a:lnSpc>
              <a:spcBef>
                <a:spcPts val="1000"/>
              </a:spcBef>
              <a:buNone/>
              <a:defRPr sz="1000"/>
            </a:lvl4pPr>
            <a:lvl5pPr marL="0" indent="0">
              <a:lnSpc>
                <a:spcPct val="100000"/>
              </a:lnSpc>
              <a:spcBef>
                <a:spcPts val="1000"/>
              </a:spcBef>
              <a:buNone/>
              <a:defRPr sz="1000"/>
            </a:lvl5pPr>
          </a:lstStyle>
          <a:p>
            <a:pPr lvl="0"/>
            <a:r>
              <a:rPr lang="en-US" dirty="0" smtClean="0"/>
              <a:t>You could include a bulleted list of products, services, or major benefits of working with your company. Or just summarize your finer points in a few concise paragraphs.</a:t>
            </a:r>
            <a:br>
              <a:rPr lang="en-US" dirty="0" smtClean="0"/>
            </a:br>
            <a:r>
              <a:rPr lang="en-US" dirty="0" smtClean="0"/>
              <a:t>We know you could go on for hours about how great your business is. (And we don’t blame you—you’re amazing!) Just remember that this is marketing—if you want to grab their attention, keep it brief, friendly, and readable.</a:t>
            </a:r>
            <a:endParaRPr lang="en-US" dirty="0"/>
          </a:p>
        </p:txBody>
      </p:sp>
    </p:spTree>
    <p:extLst>
      <p:ext uri="{BB962C8B-B14F-4D97-AF65-F5344CB8AC3E}">
        <p14:creationId xmlns="" xmlns:p14="http://schemas.microsoft.com/office/powerpoint/2010/main" val="1198149047"/>
      </p:ext>
    </p:extLst>
  </p:cSld>
  <p:clrMapOvr>
    <a:masterClrMapping/>
  </p:clrMapOvr>
  <p:timing>
    <p:tnLst>
      <p:par>
        <p:cTn id="1" dur="indefinite" restart="never" nodeType="tmRoot"/>
      </p:par>
    </p:tnLst>
  </p:timing>
  <p:extLst mod="1">
    <p:ext uri="{DCECCB84-F9BA-43D5-87BE-67443E8EF086}">
      <p15:sldGuideLst xmlns="" xmlns:p15="http://schemas.microsoft.com/office/powerpoint/2012/main">
        <p15:guide id="1" pos="4224">
          <p15:clr>
            <a:srgbClr val="547EBF"/>
          </p15:clr>
        </p15:guide>
        <p15:guide id="2" orient="horz" pos="2448">
          <p15:clr>
            <a:srgbClr val="FBAE40"/>
          </p15:clr>
        </p15:guide>
        <p15:guide id="3" pos="2112">
          <p15:clr>
            <a:srgbClr val="547EBF"/>
          </p15:clr>
        </p15:guide>
        <p15:guide id="4" orient="horz" pos="4608">
          <p15:clr>
            <a:srgbClr val="FBAE40"/>
          </p15:clr>
        </p15:guide>
        <p15:guide id="5" orient="horz" pos="288">
          <p15:clr>
            <a:srgbClr val="FBAE40"/>
          </p15:clr>
        </p15:guide>
        <p15:guide id="6" pos="4509">
          <p15:clr>
            <a:srgbClr val="FBAE40"/>
          </p15:clr>
        </p15:guide>
        <p15:guide id="7" pos="6044">
          <p15:clr>
            <a:srgbClr val="FBAE40"/>
          </p15:clr>
        </p15:guide>
        <p15:guide id="8" pos="3168">
          <p15:clr>
            <a:srgbClr val="FBAE40"/>
          </p15:clr>
        </p15:guide>
        <p15:guide id="9" pos="2400">
          <p15:clr>
            <a:srgbClr val="FBAE40"/>
          </p15:clr>
        </p15:guide>
        <p15:guide id="10" pos="1824">
          <p15:clr>
            <a:srgbClr val="FBAE40"/>
          </p15:clr>
        </p15:guide>
        <p15:guide id="11" pos="288">
          <p15:clr>
            <a:srgbClr val="FBAE40"/>
          </p15:clr>
        </p15:guide>
        <p15:guide id="12" pos="393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09"/>
            <a:ext cx="8675370" cy="1502305"/>
          </a:xfrm>
          <a:prstGeom prst="rect">
            <a:avLst/>
          </a:prstGeom>
        </p:spPr>
        <p:txBody>
          <a:bodyPr vert="horz" lIns="0" tIns="0" rIns="0" bIns="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91515" y="2069042"/>
            <a:ext cx="8675370" cy="4931516"/>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91515" y="7203864"/>
            <a:ext cx="2703195"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5F272CD0-8AE2-403D-BC5A-E9768D13DA7F}" type="datetimeFigureOut">
              <a:rPr lang="en-US" smtClean="0"/>
              <a:pPr/>
              <a:t>8/23/2022</a:t>
            </a:fld>
            <a:endParaRPr lang="en-US"/>
          </a:p>
        </p:txBody>
      </p:sp>
      <p:sp>
        <p:nvSpPr>
          <p:cNvPr id="5" name="Footer Placeholder 4"/>
          <p:cNvSpPr>
            <a:spLocks noGrp="1"/>
          </p:cNvSpPr>
          <p:nvPr>
            <p:ph type="ftr" sz="quarter" idx="3"/>
          </p:nvPr>
        </p:nvSpPr>
        <p:spPr>
          <a:xfrm>
            <a:off x="3834765" y="7203864"/>
            <a:ext cx="238887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63690" y="7203864"/>
            <a:ext cx="2703195"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A2D45621-FB72-491B-A41E-B21F020BD976}" type="slidenum">
              <a:rPr lang="en-US" smtClean="0"/>
              <a:pPr/>
              <a:t>‹#›</a:t>
            </a:fld>
            <a:endParaRPr lang="en-US"/>
          </a:p>
        </p:txBody>
      </p:sp>
    </p:spTree>
    <p:extLst>
      <p:ext uri="{BB962C8B-B14F-4D97-AF65-F5344CB8AC3E}">
        <p14:creationId xmlns="" xmlns:p14="http://schemas.microsoft.com/office/powerpoint/2010/main" val="4261577845"/>
      </p:ext>
    </p:extLst>
  </p:cSld>
  <p:clrMap bg1="lt1" tx1="dk1" bg2="lt2" tx2="dk2" accent1="accent1" accent2="accent2" accent3="accent3" accent4="accent4" accent5="accent5" accent6="accent6" hlink="hlink" folHlink="folHlink"/>
  <p:sldLayoutIdLst>
    <p:sldLayoutId id="2147483660" r:id="rId1"/>
    <p:sldLayoutId id="2147483661" r:id="rId2"/>
  </p:sldLayoutIdLst>
  <p:timing>
    <p:tnLst>
      <p:par>
        <p:cTn id="1" dur="indefinite" restart="never" nodeType="tmRoot"/>
      </p:par>
    </p:tnLst>
  </p:timing>
  <p:txStyles>
    <p:titleStyle>
      <a:lvl1pPr algn="l" defTabSz="754380" rtl="0" eaLnBrk="1" latinLnBrk="0" hangingPunct="1">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ct val="30000"/>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ct val="30000"/>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ct val="30000"/>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ct val="30000"/>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2448" userDrawn="1">
          <p15:clr>
            <a:srgbClr val="F26B43"/>
          </p15:clr>
        </p15:guide>
        <p15:guide id="2" pos="3168"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wececresourcecenter@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descr="DEDoE.jpg"/>
          <p:cNvPicPr>
            <a:picLocks noChangeAspect="1"/>
          </p:cNvPicPr>
          <p:nvPr/>
        </p:nvPicPr>
        <p:blipFill>
          <a:blip r:embed="rId3" cstate="print"/>
          <a:stretch>
            <a:fillRect/>
          </a:stretch>
        </p:blipFill>
        <p:spPr>
          <a:xfrm>
            <a:off x="7696200" y="5664200"/>
            <a:ext cx="1143000" cy="1270000"/>
          </a:xfrm>
          <a:prstGeom prst="rect">
            <a:avLst/>
          </a:prstGeom>
        </p:spPr>
      </p:pic>
      <p:grpSp>
        <p:nvGrpSpPr>
          <p:cNvPr id="83" name="Group 82"/>
          <p:cNvGrpSpPr/>
          <p:nvPr/>
        </p:nvGrpSpPr>
        <p:grpSpPr>
          <a:xfrm>
            <a:off x="7033260" y="290623"/>
            <a:ext cx="2468880" cy="2825042"/>
            <a:chOff x="7033260" y="138223"/>
            <a:chExt cx="2468880" cy="2825042"/>
          </a:xfrm>
        </p:grpSpPr>
        <p:sp>
          <p:nvSpPr>
            <p:cNvPr id="19" name="Text Placeholder 5"/>
            <p:cNvSpPr txBox="1">
              <a:spLocks/>
            </p:cNvSpPr>
            <p:nvPr/>
          </p:nvSpPr>
          <p:spPr>
            <a:xfrm>
              <a:off x="7033260" y="2617258"/>
              <a:ext cx="2468880" cy="346007"/>
            </a:xfrm>
            <a:prstGeom prst="rect">
              <a:avLst/>
            </a:prstGeom>
          </p:spPr>
          <p:txBody>
            <a:bodyPr vert="horz" lIns="0" tIns="0" rIns="0" bIns="0" rtlCol="0">
              <a:noAutofit/>
            </a:bodyPr>
            <a:lstStyle/>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b="1" i="1" u="none" strike="noStrike" kern="1200" cap="none" spc="0" normalizeH="0" baseline="0" noProof="0" dirty="0" smtClean="0">
                  <a:ln>
                    <a:noFill/>
                  </a:ln>
                  <a:solidFill>
                    <a:schemeClr val="tx1"/>
                  </a:solidFill>
                  <a:effectLst/>
                  <a:uLnTx/>
                  <a:uFillTx/>
                  <a:latin typeface="+mj-lt"/>
                  <a:ea typeface="+mn-ea"/>
                  <a:cs typeface="+mn-cs"/>
                </a:rPr>
                <a:t>Little Kids, Big Plans</a:t>
              </a:r>
              <a:endParaRPr kumimoji="0" lang="en-US" sz="1600" b="1" i="1" u="none" strike="noStrike" kern="1200" cap="none" spc="0" normalizeH="0" baseline="0" noProof="0" dirty="0">
                <a:ln>
                  <a:noFill/>
                </a:ln>
                <a:solidFill>
                  <a:schemeClr val="tx1"/>
                </a:solidFill>
                <a:effectLst/>
                <a:uLnTx/>
                <a:uFillTx/>
                <a:latin typeface="+mj-lt"/>
                <a:ea typeface="+mn-ea"/>
                <a:cs typeface="+mn-cs"/>
              </a:endParaRPr>
            </a:p>
          </p:txBody>
        </p:sp>
        <p:pic>
          <p:nvPicPr>
            <p:cNvPr id="20" name="Picture 19" descr="WECECLOGO.png"/>
            <p:cNvPicPr>
              <a:picLocks noChangeAspect="1"/>
            </p:cNvPicPr>
            <p:nvPr/>
          </p:nvPicPr>
          <p:blipFill>
            <a:blip r:embed="rId4" cstate="print"/>
            <a:srcRect l="9375" t="9643" r="8125" b="12143"/>
            <a:stretch>
              <a:fillRect/>
            </a:stretch>
          </p:blipFill>
          <p:spPr>
            <a:xfrm>
              <a:off x="7039640" y="138223"/>
              <a:ext cx="2456121" cy="2328530"/>
            </a:xfrm>
            <a:prstGeom prst="rect">
              <a:avLst/>
            </a:prstGeom>
          </p:spPr>
        </p:pic>
      </p:grpSp>
      <p:sp>
        <p:nvSpPr>
          <p:cNvPr id="36" name="Text Placeholder 5"/>
          <p:cNvSpPr txBox="1">
            <a:spLocks/>
          </p:cNvSpPr>
          <p:nvPr/>
        </p:nvSpPr>
        <p:spPr>
          <a:xfrm>
            <a:off x="7033260" y="3200400"/>
            <a:ext cx="2468880" cy="533400"/>
          </a:xfrm>
          <a:prstGeom prst="rect">
            <a:avLst/>
          </a:prstGeom>
        </p:spPr>
        <p:txBody>
          <a:bodyPr vert="horz" lIns="0" tIns="0" rIns="0" bIns="0" rtlCol="0">
            <a:noAutofit/>
          </a:bodyPr>
          <a:lstStyle/>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u="none" strike="noStrike" kern="1200" cap="none" spc="0" normalizeH="0" baseline="0" noProof="0" dirty="0" smtClean="0">
                <a:ln>
                  <a:noFill/>
                </a:ln>
                <a:solidFill>
                  <a:schemeClr val="tx1"/>
                </a:solidFill>
                <a:effectLst/>
                <a:uLnTx/>
                <a:uFillTx/>
                <a:latin typeface="+mj-lt"/>
                <a:ea typeface="+mn-ea"/>
                <a:cs typeface="+mn-cs"/>
              </a:rPr>
              <a:t>Operating in </a:t>
            </a:r>
          </a:p>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u="none" strike="noStrike" kern="1200" cap="none" spc="0" normalizeH="0" baseline="0" noProof="0" dirty="0" smtClean="0">
                <a:ln>
                  <a:noFill/>
                </a:ln>
                <a:solidFill>
                  <a:schemeClr val="tx1"/>
                </a:solidFill>
                <a:effectLst/>
                <a:uLnTx/>
                <a:uFillTx/>
                <a:latin typeface="+mj-lt"/>
                <a:ea typeface="+mn-ea"/>
                <a:cs typeface="+mn-cs"/>
              </a:rPr>
              <a:t>cooperation with</a:t>
            </a:r>
          </a:p>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u="none" strike="noStrike" kern="1200" cap="none" spc="0" normalizeH="0" baseline="0" noProof="0" dirty="0" smtClean="0">
                <a:ln>
                  <a:noFill/>
                </a:ln>
                <a:solidFill>
                  <a:schemeClr val="tx1"/>
                </a:solidFill>
                <a:effectLst/>
                <a:uLnTx/>
                <a:uFillTx/>
                <a:latin typeface="+mj-lt"/>
                <a:ea typeface="+mn-ea"/>
                <a:cs typeface="+mn-cs"/>
              </a:rPr>
              <a:t>  </a:t>
            </a:r>
            <a:r>
              <a:rPr lang="en-US" sz="1600" dirty="0" smtClean="0">
                <a:latin typeface="+mj-lt"/>
              </a:rPr>
              <a:t> and funded by:</a:t>
            </a:r>
            <a:endParaRPr kumimoji="0" lang="en-US" sz="1600" u="none" strike="noStrike" kern="1200" cap="none" spc="0" normalizeH="0" baseline="0" noProof="0" dirty="0" smtClean="0">
              <a:ln>
                <a:noFill/>
              </a:ln>
              <a:solidFill>
                <a:schemeClr val="tx1"/>
              </a:solidFill>
              <a:effectLst/>
              <a:uLnTx/>
              <a:uFillTx/>
              <a:latin typeface="+mj-lt"/>
              <a:ea typeface="+mn-ea"/>
              <a:cs typeface="+mn-cs"/>
            </a:endParaRPr>
          </a:p>
        </p:txBody>
      </p:sp>
      <p:sp>
        <p:nvSpPr>
          <p:cNvPr id="37" name="Text Placeholder 5"/>
          <p:cNvSpPr txBox="1">
            <a:spLocks/>
          </p:cNvSpPr>
          <p:nvPr/>
        </p:nvSpPr>
        <p:spPr>
          <a:xfrm>
            <a:off x="7033260" y="4114800"/>
            <a:ext cx="2468880" cy="304800"/>
          </a:xfrm>
          <a:prstGeom prst="rect">
            <a:avLst/>
          </a:prstGeom>
        </p:spPr>
        <p:txBody>
          <a:bodyPr vert="horz" lIns="0" tIns="0" rIns="0" bIns="0" rtlCol="0">
            <a:noAutofit/>
          </a:bodyPr>
          <a:lstStyle/>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u="none" strike="noStrike" kern="1200" cap="none" spc="0" normalizeH="0" baseline="0" noProof="0" dirty="0" smtClean="0">
                <a:ln>
                  <a:noFill/>
                </a:ln>
                <a:solidFill>
                  <a:schemeClr val="tx1"/>
                </a:solidFill>
                <a:effectLst/>
                <a:uLnTx/>
                <a:uFillTx/>
                <a:latin typeface="+mj-lt"/>
                <a:ea typeface="+mn-ea"/>
                <a:cs typeface="+mn-cs"/>
              </a:rPr>
              <a:t>The City</a:t>
            </a:r>
            <a:r>
              <a:rPr kumimoji="0" lang="en-US" sz="1600" u="none" strike="noStrike" kern="1200" cap="none" spc="0" normalizeH="0" noProof="0" dirty="0" smtClean="0">
                <a:ln>
                  <a:noFill/>
                </a:ln>
                <a:solidFill>
                  <a:schemeClr val="tx1"/>
                </a:solidFill>
                <a:effectLst/>
                <a:uLnTx/>
                <a:uFillTx/>
                <a:latin typeface="+mj-lt"/>
                <a:ea typeface="+mn-ea"/>
                <a:cs typeface="+mn-cs"/>
              </a:rPr>
              <a:t> of Wilmington</a:t>
            </a:r>
            <a:endParaRPr kumimoji="0" lang="en-US" sz="1600" u="none" strike="noStrike" kern="1200" cap="none" spc="0" normalizeH="0" baseline="0" noProof="0" dirty="0" smtClean="0">
              <a:ln>
                <a:noFill/>
              </a:ln>
              <a:solidFill>
                <a:schemeClr val="tx1"/>
              </a:solidFill>
              <a:effectLst/>
              <a:uLnTx/>
              <a:uFillTx/>
              <a:latin typeface="+mj-lt"/>
              <a:ea typeface="+mn-ea"/>
              <a:cs typeface="+mn-cs"/>
            </a:endParaRPr>
          </a:p>
        </p:txBody>
      </p:sp>
      <p:pic>
        <p:nvPicPr>
          <p:cNvPr id="41" name="Picture 40" descr="Wilmington-DE-City-Seal.png.crdownload"/>
          <p:cNvPicPr>
            <a:picLocks noChangeAspect="1"/>
          </p:cNvPicPr>
          <p:nvPr/>
        </p:nvPicPr>
        <p:blipFill>
          <a:blip r:embed="rId5" cstate="print"/>
          <a:stretch>
            <a:fillRect/>
          </a:stretch>
        </p:blipFill>
        <p:spPr>
          <a:xfrm>
            <a:off x="7772400" y="4419599"/>
            <a:ext cx="990601" cy="990601"/>
          </a:xfrm>
          <a:prstGeom prst="rect">
            <a:avLst/>
          </a:prstGeom>
        </p:spPr>
      </p:pic>
      <p:sp>
        <p:nvSpPr>
          <p:cNvPr id="42" name="Text Placeholder 5"/>
          <p:cNvSpPr txBox="1">
            <a:spLocks/>
          </p:cNvSpPr>
          <p:nvPr/>
        </p:nvSpPr>
        <p:spPr>
          <a:xfrm>
            <a:off x="6553200" y="7010400"/>
            <a:ext cx="3429000" cy="533400"/>
          </a:xfrm>
          <a:prstGeom prst="rect">
            <a:avLst/>
          </a:prstGeom>
        </p:spPr>
        <p:txBody>
          <a:bodyPr vert="horz" lIns="0" tIns="0" rIns="0" bIns="0" rtlCol="0">
            <a:noAutofit/>
          </a:bodyPr>
          <a:lstStyle/>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smtClean="0">
                <a:latin typeface="+mj-lt"/>
              </a:rPr>
              <a:t>Office of Early Learning</a:t>
            </a:r>
            <a:endParaRPr kumimoji="0" lang="en-US" sz="1600" u="none" strike="noStrike" kern="1200" cap="none" spc="0" normalizeH="0" baseline="0" noProof="0" dirty="0" smtClean="0">
              <a:ln>
                <a:noFill/>
              </a:ln>
              <a:solidFill>
                <a:schemeClr val="tx1"/>
              </a:solidFill>
              <a:effectLst/>
              <a:uLnTx/>
              <a:uFillTx/>
              <a:latin typeface="+mj-lt"/>
              <a:ea typeface="+mn-ea"/>
              <a:cs typeface="+mn-cs"/>
            </a:endParaRPr>
          </a:p>
        </p:txBody>
      </p:sp>
      <p:sp>
        <p:nvSpPr>
          <p:cNvPr id="54" name="Rectangle 53"/>
          <p:cNvSpPr/>
          <p:nvPr/>
        </p:nvSpPr>
        <p:spPr>
          <a:xfrm>
            <a:off x="152400" y="1467683"/>
            <a:ext cx="2895600" cy="5047536"/>
          </a:xfrm>
          <a:prstGeom prst="rect">
            <a:avLst/>
          </a:prstGeom>
        </p:spPr>
        <p:txBody>
          <a:bodyPr wrap="square">
            <a:spAutoFit/>
          </a:bodyPr>
          <a:lstStyle/>
          <a:p>
            <a:pPr>
              <a:buSzPct val="104000"/>
            </a:pPr>
            <a:r>
              <a:rPr lang="en-US" sz="1400" dirty="0" smtClean="0">
                <a:latin typeface="+mj-lt"/>
              </a:rPr>
              <a:t>Do you have a personal or professional interest in the future success of Wilmington’s youngest children?</a:t>
            </a:r>
          </a:p>
          <a:p>
            <a:pPr>
              <a:buSzPct val="104000"/>
            </a:pPr>
            <a:endParaRPr lang="en-US" sz="1400" dirty="0" smtClean="0">
              <a:latin typeface="+mj-lt"/>
            </a:endParaRPr>
          </a:p>
          <a:p>
            <a:pPr>
              <a:buSzPct val="104000"/>
            </a:pPr>
            <a:r>
              <a:rPr lang="en-US" sz="1400" dirty="0" smtClean="0">
                <a:latin typeface="+mj-lt"/>
              </a:rPr>
              <a:t>Attend a WECEC meeting to find out how you can contribute to the fulfillment of our mission!</a:t>
            </a:r>
          </a:p>
          <a:p>
            <a:pPr>
              <a:buSzPct val="104000"/>
            </a:pPr>
            <a:endParaRPr lang="en-US" sz="1400" dirty="0" smtClean="0">
              <a:latin typeface="+mj-lt"/>
            </a:endParaRPr>
          </a:p>
          <a:p>
            <a:pPr>
              <a:buSzPct val="104000"/>
            </a:pPr>
            <a:r>
              <a:rPr lang="en-US" sz="1400" dirty="0" smtClean="0">
                <a:latin typeface="+mj-lt"/>
              </a:rPr>
              <a:t>Meetings are scheduled for the third Thursday of most months from 9:00 - 11:00 am (currently via Zoom), when in person, at the City of Wilmington Parks and Recreation Building 500 Wilmington Road, Wilmington, DE 19801.</a:t>
            </a:r>
          </a:p>
          <a:p>
            <a:pPr>
              <a:buSzPct val="104000"/>
            </a:pPr>
            <a:endParaRPr lang="en-US" sz="1400" dirty="0" smtClean="0">
              <a:latin typeface="+mj-lt"/>
            </a:endParaRPr>
          </a:p>
          <a:p>
            <a:pPr>
              <a:buSzPct val="104000"/>
            </a:pPr>
            <a:r>
              <a:rPr lang="en-US" sz="1400" dirty="0" smtClean="0">
                <a:latin typeface="+mj-lt"/>
              </a:rPr>
              <a:t>For further information about WECEC, please email Lynn </a:t>
            </a:r>
            <a:r>
              <a:rPr lang="en-US" sz="1400" dirty="0" err="1" smtClean="0">
                <a:latin typeface="+mj-lt"/>
              </a:rPr>
              <a:t>Jezyk</a:t>
            </a:r>
            <a:r>
              <a:rPr lang="en-US" sz="1400" dirty="0" smtClean="0">
                <a:latin typeface="+mj-lt"/>
              </a:rPr>
              <a:t>, Executive Administrative Assistant at </a:t>
            </a:r>
            <a:r>
              <a:rPr lang="en-US" sz="1400" u="sng" dirty="0" smtClean="0">
                <a:solidFill>
                  <a:srgbClr val="0070C0"/>
                </a:solidFill>
                <a:latin typeface="+mj-lt"/>
              </a:rPr>
              <a:t>lejezyk@wilmingtonde.gov</a:t>
            </a:r>
            <a:r>
              <a:rPr lang="en-US" sz="1400" dirty="0" smtClean="0">
                <a:latin typeface="+mj-lt"/>
              </a:rPr>
              <a:t> .  </a:t>
            </a:r>
          </a:p>
          <a:p>
            <a:pPr>
              <a:buSzPct val="104000"/>
            </a:pPr>
            <a:endParaRPr lang="en-US" sz="1400" dirty="0" smtClean="0">
              <a:latin typeface="+mj-lt"/>
            </a:endParaRPr>
          </a:p>
          <a:p>
            <a:pPr>
              <a:buSzPct val="104000"/>
            </a:pPr>
            <a:endParaRPr lang="en-US" sz="1400" dirty="0" smtClean="0">
              <a:latin typeface="+mj-lt"/>
            </a:endParaRPr>
          </a:p>
        </p:txBody>
      </p:sp>
      <p:pic>
        <p:nvPicPr>
          <p:cNvPr id="58" name="Picture 57" descr="IMG-7034.jpg"/>
          <p:cNvPicPr>
            <a:picLocks noChangeAspect="1"/>
          </p:cNvPicPr>
          <p:nvPr/>
        </p:nvPicPr>
        <p:blipFill>
          <a:blip r:embed="rId6" cstate="print"/>
          <a:stretch>
            <a:fillRect/>
          </a:stretch>
        </p:blipFill>
        <p:spPr>
          <a:xfrm>
            <a:off x="3810000" y="685800"/>
            <a:ext cx="1828800" cy="1371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9" name="Picture 58" descr="IMG-7034.jpg"/>
          <p:cNvPicPr>
            <a:picLocks noChangeAspect="1"/>
          </p:cNvPicPr>
          <p:nvPr/>
        </p:nvPicPr>
        <p:blipFill>
          <a:blip r:embed="rId7" cstate="print"/>
          <a:stretch>
            <a:fillRect/>
          </a:stretch>
        </p:blipFill>
        <p:spPr>
          <a:xfrm>
            <a:off x="4419600" y="2286000"/>
            <a:ext cx="1828800" cy="1371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0" name="Picture 59" descr="IMG-7034.jpg"/>
          <p:cNvPicPr>
            <a:picLocks noChangeAspect="1"/>
          </p:cNvPicPr>
          <p:nvPr/>
        </p:nvPicPr>
        <p:blipFill>
          <a:blip r:embed="rId8" cstate="print"/>
          <a:stretch>
            <a:fillRect/>
          </a:stretch>
        </p:blipFill>
        <p:spPr>
          <a:xfrm>
            <a:off x="3752850" y="3810000"/>
            <a:ext cx="1200150" cy="1600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1" name="Picture 60" descr="IMG-7034.jpg"/>
          <p:cNvPicPr>
            <a:picLocks noChangeAspect="1"/>
          </p:cNvPicPr>
          <p:nvPr/>
        </p:nvPicPr>
        <p:blipFill>
          <a:blip r:embed="rId9" cstate="print"/>
          <a:stretch>
            <a:fillRect/>
          </a:stretch>
        </p:blipFill>
        <p:spPr>
          <a:xfrm>
            <a:off x="5181600" y="4419600"/>
            <a:ext cx="1200150" cy="132626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2" name="Text Placeholder 24"/>
          <p:cNvSpPr>
            <a:spLocks noGrp="1"/>
          </p:cNvSpPr>
          <p:nvPr>
            <p:ph type="body" sz="quarter" idx="16"/>
          </p:nvPr>
        </p:nvSpPr>
        <p:spPr>
          <a:xfrm>
            <a:off x="3810000" y="6858000"/>
            <a:ext cx="2590800" cy="457200"/>
          </a:xfrm>
        </p:spPr>
        <p:txBody>
          <a:bodyPr/>
          <a:lstStyle/>
          <a:p>
            <a:pPr algn="ctr"/>
            <a:r>
              <a:rPr lang="en-US" sz="1600" dirty="0" smtClean="0">
                <a:solidFill>
                  <a:schemeClr val="tx1"/>
                </a:solidFill>
              </a:rPr>
              <a:t>Stubbs Early Education Center</a:t>
            </a:r>
          </a:p>
          <a:p>
            <a:pPr algn="ctr"/>
            <a:r>
              <a:rPr lang="en-US" sz="1600" dirty="0" smtClean="0">
                <a:solidFill>
                  <a:schemeClr val="tx1"/>
                </a:solidFill>
              </a:rPr>
              <a:t>1100 North Pine Street</a:t>
            </a:r>
          </a:p>
          <a:p>
            <a:pPr algn="ctr"/>
            <a:r>
              <a:rPr lang="en-US" sz="1600" dirty="0" smtClean="0">
                <a:solidFill>
                  <a:schemeClr val="tx1"/>
                </a:solidFill>
              </a:rPr>
              <a:t>Wilmington , DE 19801</a:t>
            </a:r>
            <a:endParaRPr lang="en-US" sz="1600" dirty="0">
              <a:solidFill>
                <a:schemeClr val="tx1"/>
              </a:solidFill>
            </a:endParaRPr>
          </a:p>
        </p:txBody>
      </p:sp>
      <p:sp>
        <p:nvSpPr>
          <p:cNvPr id="64" name="Text Placeholder 5"/>
          <p:cNvSpPr txBox="1">
            <a:spLocks/>
          </p:cNvSpPr>
          <p:nvPr/>
        </p:nvSpPr>
        <p:spPr>
          <a:xfrm>
            <a:off x="7033260" y="5410200"/>
            <a:ext cx="2468880" cy="304800"/>
          </a:xfrm>
          <a:prstGeom prst="rect">
            <a:avLst/>
          </a:prstGeom>
        </p:spPr>
        <p:txBody>
          <a:bodyPr vert="horz" lIns="0" tIns="0" rIns="0" bIns="0" rtlCol="0">
            <a:noAutofit/>
          </a:bodyPr>
          <a:lstStyle/>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600" u="none" strike="noStrike" kern="1200" cap="none" spc="0" normalizeH="0" baseline="0" noProof="0" dirty="0" smtClean="0">
                <a:ln>
                  <a:noFill/>
                </a:ln>
                <a:solidFill>
                  <a:schemeClr val="tx1"/>
                </a:solidFill>
                <a:effectLst/>
                <a:uLnTx/>
                <a:uFillTx/>
                <a:latin typeface="+mj-lt"/>
                <a:ea typeface="+mn-ea"/>
                <a:cs typeface="+mn-cs"/>
              </a:rPr>
              <a:t>and</a:t>
            </a:r>
          </a:p>
        </p:txBody>
      </p:sp>
      <p:sp>
        <p:nvSpPr>
          <p:cNvPr id="75" name="Text Placeholder 24"/>
          <p:cNvSpPr>
            <a:spLocks noGrp="1"/>
          </p:cNvSpPr>
          <p:nvPr>
            <p:ph type="body" sz="quarter" idx="16"/>
          </p:nvPr>
        </p:nvSpPr>
        <p:spPr>
          <a:xfrm>
            <a:off x="3657600" y="6019800"/>
            <a:ext cx="2971800" cy="457200"/>
          </a:xfrm>
        </p:spPr>
        <p:txBody>
          <a:bodyPr/>
          <a:lstStyle/>
          <a:p>
            <a:pPr algn="ctr"/>
            <a:r>
              <a:rPr lang="en-US" sz="1600" dirty="0" smtClean="0">
                <a:solidFill>
                  <a:schemeClr val="tx1"/>
                </a:solidFill>
              </a:rPr>
              <a:t>WECEC Professional Development Resource Center</a:t>
            </a:r>
            <a:endParaRPr lang="en-US" sz="1600" dirty="0">
              <a:solidFill>
                <a:schemeClr val="tx1"/>
              </a:solidFill>
            </a:endParaRPr>
          </a:p>
        </p:txBody>
      </p:sp>
      <p:sp>
        <p:nvSpPr>
          <p:cNvPr id="77" name="Text Placeholder 24"/>
          <p:cNvSpPr>
            <a:spLocks noGrp="1"/>
          </p:cNvSpPr>
          <p:nvPr>
            <p:ph type="body" sz="quarter" idx="16"/>
          </p:nvPr>
        </p:nvSpPr>
        <p:spPr>
          <a:xfrm>
            <a:off x="3733800" y="6477000"/>
            <a:ext cx="2971800" cy="304800"/>
          </a:xfrm>
        </p:spPr>
        <p:txBody>
          <a:bodyPr/>
          <a:lstStyle/>
          <a:p>
            <a:pPr algn="ctr"/>
            <a:r>
              <a:rPr lang="en-US" sz="1600" b="0" u="sng" dirty="0" smtClean="0">
                <a:solidFill>
                  <a:srgbClr val="0070C0"/>
                </a:solidFill>
              </a:rPr>
              <a:t>wececresourcecenter@gmail.com</a:t>
            </a:r>
          </a:p>
          <a:p>
            <a:pPr algn="ctr"/>
            <a:endParaRPr lang="en-US" sz="1600" b="0" dirty="0">
              <a:solidFill>
                <a:schemeClr val="tx1"/>
              </a:solidFill>
            </a:endParaRPr>
          </a:p>
        </p:txBody>
      </p:sp>
      <p:pic>
        <p:nvPicPr>
          <p:cNvPr id="78" name="Picture 77" descr="JoinOurTeam.jpg"/>
          <p:cNvPicPr>
            <a:picLocks noChangeAspect="1"/>
          </p:cNvPicPr>
          <p:nvPr/>
        </p:nvPicPr>
        <p:blipFill>
          <a:blip r:embed="rId10" cstate="print"/>
          <a:srcRect l="13454" t="12308" r="13900" b="13846"/>
          <a:stretch>
            <a:fillRect/>
          </a:stretch>
        </p:blipFill>
        <p:spPr>
          <a:xfrm>
            <a:off x="533400" y="304800"/>
            <a:ext cx="2057400" cy="914400"/>
          </a:xfrm>
          <a:prstGeom prst="rect">
            <a:avLst/>
          </a:prstGeom>
        </p:spPr>
      </p:pic>
      <p:sp>
        <p:nvSpPr>
          <p:cNvPr id="79" name="Text Placeholder 78"/>
          <p:cNvSpPr>
            <a:spLocks noGrp="1"/>
          </p:cNvSpPr>
          <p:nvPr>
            <p:ph type="body" sz="quarter" idx="16"/>
          </p:nvPr>
        </p:nvSpPr>
        <p:spPr/>
        <p:txBody>
          <a:bodyPr/>
          <a:lstStyle/>
          <a:p>
            <a:endParaRPr lang="en-US"/>
          </a:p>
        </p:txBody>
      </p:sp>
      <p:sp>
        <p:nvSpPr>
          <p:cNvPr id="82" name="Text Placeholder 81"/>
          <p:cNvSpPr>
            <a:spLocks noGrp="1"/>
          </p:cNvSpPr>
          <p:nvPr>
            <p:ph type="body" sz="quarter" idx="16"/>
          </p:nvPr>
        </p:nvSpPr>
        <p:spPr/>
        <p:txBody>
          <a:bodyPr/>
          <a:lstStyle/>
          <a:p>
            <a:endParaRPr lang="en-US"/>
          </a:p>
        </p:txBody>
      </p:sp>
      <p:pic>
        <p:nvPicPr>
          <p:cNvPr id="86" name="Picture 85" descr="WilmingtonDE.jpg"/>
          <p:cNvPicPr>
            <a:picLocks noChangeAspect="1"/>
          </p:cNvPicPr>
          <p:nvPr/>
        </p:nvPicPr>
        <p:blipFill>
          <a:blip r:embed="rId11" cstate="print"/>
          <a:stretch>
            <a:fillRect/>
          </a:stretch>
        </p:blipFill>
        <p:spPr>
          <a:xfrm>
            <a:off x="228600" y="6172200"/>
            <a:ext cx="2667000" cy="960994"/>
          </a:xfrm>
          <a:prstGeom prst="rect">
            <a:avLst/>
          </a:prstGeom>
          <a:ln>
            <a:noFill/>
          </a:ln>
          <a:effectLst>
            <a:softEdge rad="112500"/>
          </a:effectLst>
        </p:spPr>
      </p:pic>
    </p:spTree>
    <p:extLst>
      <p:ext uri="{BB962C8B-B14F-4D97-AF65-F5344CB8AC3E}">
        <p14:creationId xmlns="" xmlns:p14="http://schemas.microsoft.com/office/powerpoint/2010/main" val="2671253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457199" y="972051"/>
            <a:ext cx="2428875" cy="5352549"/>
          </a:xfrm>
        </p:spPr>
        <p:txBody>
          <a:bodyPr>
            <a:noAutofit/>
          </a:bodyPr>
          <a:lstStyle/>
          <a:p>
            <a:pPr lvl="0"/>
            <a:r>
              <a:rPr lang="en-US" sz="1050" dirty="0" smtClean="0">
                <a:latin typeface="+mj-lt"/>
              </a:rPr>
              <a:t>The </a:t>
            </a:r>
            <a:r>
              <a:rPr lang="en-US" sz="1050" b="1" dirty="0" smtClean="0">
                <a:latin typeface="+mj-lt"/>
              </a:rPr>
              <a:t>Wilmington Early Care and Education Council ( WECEC) </a:t>
            </a:r>
            <a:r>
              <a:rPr lang="en-US" sz="1050" dirty="0" smtClean="0">
                <a:latin typeface="+mj-lt"/>
              </a:rPr>
              <a:t>was created in 2001 with the support of then Mayor Baker.  Wilmington City Council passed an ordinance establishing the WECEC as part   of the Wilmington Advisory Commission    on Youth and their Families in 2006.  Membership includes early childhood educators, parents, local community organizations, City  school districts, City charter schools,  institutions of higher learning with early childhood education programs, resource and referral agency and representatives from the Office of the Mayor,  Office of Early Learning, Office of the City Council, Office of Child Care Licensing and the Division of Social Services.</a:t>
            </a:r>
          </a:p>
          <a:p>
            <a:pPr lvl="0"/>
            <a:r>
              <a:rPr lang="en-US" sz="1050" dirty="0" smtClean="0">
                <a:latin typeface="+mj-lt"/>
              </a:rPr>
              <a:t>Knowledge of the services offered by the agencies of other WECEC members leads to the formation of collaborative relationships that help children and families take full advantage of the services being offered in the City of Wilmington community.  As a Council, we use this knowledge to identify gaps in services that currently exist in our community and strive to create supportive bridges.</a:t>
            </a:r>
          </a:p>
        </p:txBody>
      </p:sp>
      <p:sp>
        <p:nvSpPr>
          <p:cNvPr id="24" name="Text Placeholder 23"/>
          <p:cNvSpPr>
            <a:spLocks noGrp="1"/>
          </p:cNvSpPr>
          <p:nvPr>
            <p:ph type="body" sz="quarter" idx="14"/>
          </p:nvPr>
        </p:nvSpPr>
        <p:spPr>
          <a:xfrm>
            <a:off x="457200" y="438632"/>
            <a:ext cx="2428875" cy="248151"/>
          </a:xfrm>
        </p:spPr>
        <p:txBody>
          <a:bodyPr/>
          <a:lstStyle/>
          <a:p>
            <a:pPr algn="ctr"/>
            <a:r>
              <a:rPr lang="en-US" dirty="0" smtClean="0"/>
              <a:t>Who We Are</a:t>
            </a:r>
            <a:endParaRPr lang="en-US" dirty="0"/>
          </a:p>
        </p:txBody>
      </p:sp>
      <p:grpSp>
        <p:nvGrpSpPr>
          <p:cNvPr id="28" name="Group 27"/>
          <p:cNvGrpSpPr/>
          <p:nvPr/>
        </p:nvGrpSpPr>
        <p:grpSpPr>
          <a:xfrm>
            <a:off x="609600" y="6316916"/>
            <a:ext cx="1981200" cy="1303084"/>
            <a:chOff x="571180" y="6172200"/>
            <a:chExt cx="1981200" cy="1303084"/>
          </a:xfrm>
        </p:grpSpPr>
        <p:sp>
          <p:nvSpPr>
            <p:cNvPr id="26" name="Text Placeholder 5"/>
            <p:cNvSpPr txBox="1">
              <a:spLocks/>
            </p:cNvSpPr>
            <p:nvPr/>
          </p:nvSpPr>
          <p:spPr>
            <a:xfrm>
              <a:off x="571180" y="7269270"/>
              <a:ext cx="1981200" cy="206014"/>
            </a:xfrm>
            <a:prstGeom prst="rect">
              <a:avLst/>
            </a:prstGeom>
          </p:spPr>
          <p:txBody>
            <a:bodyPr vert="horz" lIns="0" tIns="0" rIns="0" bIns="0" rtlCol="0">
              <a:noAutofit/>
            </a:bodyPr>
            <a:lstStyle/>
            <a:p>
              <a:pPr marL="0" marR="0" lvl="0" indent="0" algn="ctr" defTabSz="75438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1" i="1" u="none" strike="noStrike" kern="1200" cap="none" spc="0" normalizeH="0" baseline="0" noProof="0" dirty="0" smtClean="0">
                  <a:ln>
                    <a:noFill/>
                  </a:ln>
                  <a:solidFill>
                    <a:schemeClr val="tx1"/>
                  </a:solidFill>
                  <a:effectLst/>
                  <a:uLnTx/>
                  <a:uFillTx/>
                  <a:latin typeface="+mj-lt"/>
                  <a:ea typeface="+mn-ea"/>
                  <a:cs typeface="+mn-cs"/>
                </a:rPr>
                <a:t>Little Kids, Big Plans</a:t>
              </a:r>
              <a:endParaRPr kumimoji="0" lang="en-US" sz="900" b="1" i="1" u="none" strike="noStrike" kern="1200" cap="none" spc="0" normalizeH="0" baseline="0" noProof="0" dirty="0">
                <a:ln>
                  <a:noFill/>
                </a:ln>
                <a:solidFill>
                  <a:schemeClr val="tx1"/>
                </a:solidFill>
                <a:effectLst/>
                <a:uLnTx/>
                <a:uFillTx/>
                <a:latin typeface="+mj-lt"/>
                <a:ea typeface="+mn-ea"/>
                <a:cs typeface="+mn-cs"/>
              </a:endParaRPr>
            </a:p>
          </p:txBody>
        </p:sp>
        <p:pic>
          <p:nvPicPr>
            <p:cNvPr id="27" name="Picture 26" descr="WECECLOGO.png"/>
            <p:cNvPicPr>
              <a:picLocks noChangeAspect="1"/>
            </p:cNvPicPr>
            <p:nvPr/>
          </p:nvPicPr>
          <p:blipFill>
            <a:blip r:embed="rId3" cstate="print"/>
            <a:srcRect l="9375" t="9643" r="8125" b="12143"/>
            <a:stretch>
              <a:fillRect/>
            </a:stretch>
          </p:blipFill>
          <p:spPr>
            <a:xfrm>
              <a:off x="990600" y="6172200"/>
              <a:ext cx="1139201" cy="1080022"/>
            </a:xfrm>
            <a:prstGeom prst="rect">
              <a:avLst/>
            </a:prstGeom>
          </p:spPr>
        </p:pic>
      </p:grpSp>
      <p:sp>
        <p:nvSpPr>
          <p:cNvPr id="36" name="Text Placeholder 3"/>
          <p:cNvSpPr>
            <a:spLocks noGrp="1"/>
          </p:cNvSpPr>
          <p:nvPr>
            <p:ph type="body" sz="quarter" idx="13"/>
          </p:nvPr>
        </p:nvSpPr>
        <p:spPr>
          <a:xfrm>
            <a:off x="7219736" y="762000"/>
            <a:ext cx="2428875" cy="1771149"/>
          </a:xfrm>
        </p:spPr>
        <p:txBody>
          <a:bodyPr>
            <a:noAutofit/>
          </a:bodyPr>
          <a:lstStyle/>
          <a:p>
            <a:pPr lvl="0"/>
            <a:r>
              <a:rPr lang="en-US" sz="1050" dirty="0" smtClean="0">
                <a:latin typeface="+mj-lt"/>
              </a:rPr>
              <a:t>The mission of WECEC is that all Wilmington children  will have access to an integrated early childhood system which fosters  collaboration among existing programs, and identifies gaps in the current delivery system for children birth through 8 years old.</a:t>
            </a:r>
          </a:p>
          <a:p>
            <a:pPr lvl="0"/>
            <a:endParaRPr lang="en-US" sz="100" dirty="0" smtClean="0">
              <a:latin typeface="+mj-lt"/>
            </a:endParaRPr>
          </a:p>
          <a:p>
            <a:pPr lvl="0" algn="ctr">
              <a:lnSpc>
                <a:spcPct val="100000"/>
              </a:lnSpc>
              <a:spcBef>
                <a:spcPts val="0"/>
              </a:spcBef>
            </a:pPr>
            <a:r>
              <a:rPr lang="en-US" sz="1200" b="1" i="1" dirty="0" smtClean="0">
                <a:latin typeface="+mj-lt"/>
              </a:rPr>
              <a:t>Bringing Unity Between </a:t>
            </a:r>
          </a:p>
          <a:p>
            <a:pPr lvl="0" algn="ctr">
              <a:lnSpc>
                <a:spcPct val="100000"/>
              </a:lnSpc>
              <a:spcBef>
                <a:spcPts val="0"/>
              </a:spcBef>
            </a:pPr>
            <a:r>
              <a:rPr lang="en-US" sz="1200" b="1" i="1" dirty="0" smtClean="0">
                <a:latin typeface="+mj-lt"/>
              </a:rPr>
              <a:t>Resources and Community</a:t>
            </a:r>
          </a:p>
          <a:p>
            <a:pPr lvl="0"/>
            <a:endParaRPr lang="en-US" sz="1050" dirty="0" smtClean="0">
              <a:latin typeface="+mj-lt"/>
            </a:endParaRPr>
          </a:p>
          <a:p>
            <a:pPr lvl="0"/>
            <a:endParaRPr lang="en-US" sz="1050" dirty="0" smtClean="0">
              <a:latin typeface="+mj-lt"/>
            </a:endParaRPr>
          </a:p>
          <a:p>
            <a:pPr lvl="0">
              <a:lnSpc>
                <a:spcPct val="100000"/>
              </a:lnSpc>
              <a:spcBef>
                <a:spcPts val="0"/>
              </a:spcBef>
            </a:pPr>
            <a:endParaRPr lang="en-US" sz="1050" dirty="0" smtClean="0">
              <a:latin typeface="+mj-lt"/>
            </a:endParaRPr>
          </a:p>
          <a:p>
            <a:pPr lvl="0">
              <a:lnSpc>
                <a:spcPct val="100000"/>
              </a:lnSpc>
              <a:spcBef>
                <a:spcPts val="0"/>
              </a:spcBef>
            </a:pPr>
            <a:endParaRPr lang="en-US" sz="1050" dirty="0" smtClean="0">
              <a:latin typeface="+mj-lt"/>
            </a:endParaRPr>
          </a:p>
          <a:p>
            <a:pPr lvl="0">
              <a:lnSpc>
                <a:spcPct val="100000"/>
              </a:lnSpc>
              <a:spcBef>
                <a:spcPts val="0"/>
              </a:spcBef>
            </a:pPr>
            <a:endParaRPr lang="en-US" sz="1050" dirty="0" smtClean="0">
              <a:latin typeface="+mj-lt"/>
            </a:endParaRPr>
          </a:p>
          <a:p>
            <a:pPr lvl="0">
              <a:lnSpc>
                <a:spcPct val="100000"/>
              </a:lnSpc>
              <a:spcBef>
                <a:spcPts val="0"/>
              </a:spcBef>
            </a:pPr>
            <a:r>
              <a:rPr lang="en-US" sz="1050" dirty="0" smtClean="0">
                <a:latin typeface="+mj-lt"/>
              </a:rPr>
              <a:t>		</a:t>
            </a:r>
          </a:p>
          <a:p>
            <a:pPr lvl="0">
              <a:lnSpc>
                <a:spcPct val="100000"/>
              </a:lnSpc>
              <a:spcBef>
                <a:spcPts val="0"/>
              </a:spcBef>
            </a:pPr>
            <a:endParaRPr lang="en-US" sz="1050" dirty="0" smtClean="0">
              <a:latin typeface="+mj-lt"/>
            </a:endParaRPr>
          </a:p>
          <a:p>
            <a:pPr lvl="0">
              <a:lnSpc>
                <a:spcPct val="100000"/>
              </a:lnSpc>
              <a:spcBef>
                <a:spcPts val="0"/>
              </a:spcBef>
            </a:pPr>
            <a:endParaRPr lang="en-US" sz="1050" dirty="0" smtClean="0">
              <a:latin typeface="+mj-lt"/>
            </a:endParaRPr>
          </a:p>
          <a:p>
            <a:pPr lvl="0">
              <a:lnSpc>
                <a:spcPct val="100000"/>
              </a:lnSpc>
              <a:spcBef>
                <a:spcPts val="0"/>
              </a:spcBef>
            </a:pPr>
            <a:endParaRPr lang="en-US" sz="1050" dirty="0" smtClean="0">
              <a:latin typeface="+mj-lt"/>
            </a:endParaRPr>
          </a:p>
          <a:p>
            <a:pPr lvl="0"/>
            <a:endParaRPr lang="en-US" sz="1050" dirty="0" smtClean="0">
              <a:latin typeface="+mj-lt"/>
            </a:endParaRPr>
          </a:p>
          <a:p>
            <a:pPr lvl="0"/>
            <a:endParaRPr lang="en-US" sz="1050" dirty="0" smtClean="0">
              <a:latin typeface="+mj-lt"/>
            </a:endParaRPr>
          </a:p>
          <a:p>
            <a:pPr lvl="0"/>
            <a:endParaRPr lang="en-US" sz="1050" dirty="0" smtClean="0">
              <a:latin typeface="+mj-lt"/>
            </a:endParaRPr>
          </a:p>
          <a:p>
            <a:pPr lvl="0"/>
            <a:endParaRPr lang="en-US" sz="1050" dirty="0" smtClean="0">
              <a:latin typeface="+mj-lt"/>
            </a:endParaRPr>
          </a:p>
          <a:p>
            <a:pPr lvl="0"/>
            <a:endParaRPr lang="en-US" sz="1050" dirty="0" smtClean="0">
              <a:latin typeface="+mj-lt"/>
            </a:endParaRPr>
          </a:p>
        </p:txBody>
      </p:sp>
      <p:sp>
        <p:nvSpPr>
          <p:cNvPr id="37" name="Text Placeholder 23"/>
          <p:cNvSpPr>
            <a:spLocks noGrp="1"/>
          </p:cNvSpPr>
          <p:nvPr>
            <p:ph type="body" sz="quarter" idx="14"/>
          </p:nvPr>
        </p:nvSpPr>
        <p:spPr>
          <a:xfrm>
            <a:off x="7219736" y="438632"/>
            <a:ext cx="2428875" cy="248151"/>
          </a:xfrm>
        </p:spPr>
        <p:txBody>
          <a:bodyPr/>
          <a:lstStyle/>
          <a:p>
            <a:pPr algn="ctr"/>
            <a:r>
              <a:rPr lang="en-US" dirty="0" smtClean="0"/>
              <a:t>Our Mission</a:t>
            </a:r>
            <a:endParaRPr lang="en-US" dirty="0"/>
          </a:p>
        </p:txBody>
      </p:sp>
      <p:sp>
        <p:nvSpPr>
          <p:cNvPr id="38" name="Text Placeholder 3"/>
          <p:cNvSpPr>
            <a:spLocks noGrp="1"/>
          </p:cNvSpPr>
          <p:nvPr>
            <p:ph type="body" sz="quarter" idx="13"/>
          </p:nvPr>
        </p:nvSpPr>
        <p:spPr>
          <a:xfrm>
            <a:off x="3657600" y="838200"/>
            <a:ext cx="2428875" cy="2667000"/>
          </a:xfrm>
        </p:spPr>
        <p:txBody>
          <a:bodyPr>
            <a:noAutofit/>
          </a:bodyPr>
          <a:lstStyle/>
          <a:p>
            <a:pPr lvl="0"/>
            <a:r>
              <a:rPr lang="en-US" sz="1050" dirty="0" smtClean="0">
                <a:latin typeface="+mj-lt"/>
              </a:rPr>
              <a:t>WECEC currently receives funding from the City of Wilmington and the State of Delaware Department of Education, Office of Early Learning to operate a Professional Development Resource Center currently located at Stubbs Early Education Center.  The goal of the Center is to increase the quality of early care and education experiences for young children in the City of Wilmington by offering the following </a:t>
            </a:r>
            <a:r>
              <a:rPr lang="en-US" sz="1050" dirty="0" smtClean="0">
                <a:latin typeface="+mj-lt"/>
              </a:rPr>
              <a:t>services to individuals who live or work in Wilmington Zip Codes 19801, 19802, 19805(city limits) and 19806:</a:t>
            </a:r>
            <a:endParaRPr lang="en-US" sz="1050" dirty="0" smtClean="0">
              <a:latin typeface="+mj-lt"/>
            </a:endParaRPr>
          </a:p>
          <a:p>
            <a:pPr lvl="0"/>
            <a:endParaRPr lang="en-US" sz="1050" dirty="0" smtClean="0">
              <a:latin typeface="+mj-lt"/>
            </a:endParaRPr>
          </a:p>
          <a:p>
            <a:pPr lvl="0"/>
            <a:endParaRPr lang="en-US" sz="1050" dirty="0" smtClean="0">
              <a:latin typeface="+mj-lt"/>
            </a:endParaRPr>
          </a:p>
        </p:txBody>
      </p:sp>
      <p:sp>
        <p:nvSpPr>
          <p:cNvPr id="39" name="Text Placeholder 23"/>
          <p:cNvSpPr>
            <a:spLocks noGrp="1"/>
          </p:cNvSpPr>
          <p:nvPr>
            <p:ph type="body" sz="quarter" idx="14"/>
          </p:nvPr>
        </p:nvSpPr>
        <p:spPr>
          <a:xfrm>
            <a:off x="3657600" y="342900"/>
            <a:ext cx="2428875" cy="439615"/>
          </a:xfrm>
        </p:spPr>
        <p:txBody>
          <a:bodyPr/>
          <a:lstStyle/>
          <a:p>
            <a:pPr algn="ctr"/>
            <a:r>
              <a:rPr lang="en-US" dirty="0" smtClean="0"/>
              <a:t>WECEC Professional Development Resource Center</a:t>
            </a:r>
            <a:endParaRPr lang="en-US" dirty="0"/>
          </a:p>
        </p:txBody>
      </p:sp>
      <p:sp>
        <p:nvSpPr>
          <p:cNvPr id="45" name="Text Placeholder 3"/>
          <p:cNvSpPr>
            <a:spLocks noGrp="1"/>
          </p:cNvSpPr>
          <p:nvPr>
            <p:ph type="body" sz="quarter" idx="13"/>
          </p:nvPr>
        </p:nvSpPr>
        <p:spPr>
          <a:xfrm>
            <a:off x="3657600" y="3429000"/>
            <a:ext cx="2428875" cy="4495800"/>
          </a:xfrm>
        </p:spPr>
        <p:txBody>
          <a:bodyPr>
            <a:noAutofit/>
          </a:bodyPr>
          <a:lstStyle/>
          <a:p>
            <a:pPr marL="228600" lvl="0" indent="-228600">
              <a:lnSpc>
                <a:spcPct val="100000"/>
              </a:lnSpc>
              <a:spcBef>
                <a:spcPts val="600"/>
              </a:spcBef>
              <a:buSzPct val="122000"/>
              <a:buFont typeface="Arial" pitchFamily="34" charset="0"/>
              <a:buChar char="•"/>
            </a:pPr>
            <a:r>
              <a:rPr lang="en-US" sz="1100" dirty="0" smtClean="0">
                <a:latin typeface="+mj-lt"/>
              </a:rPr>
              <a:t>Lending library with educational books, </a:t>
            </a:r>
            <a:r>
              <a:rPr lang="en-US" sz="1100" dirty="0" smtClean="0">
                <a:latin typeface="+mj-lt"/>
              </a:rPr>
              <a:t>variety </a:t>
            </a:r>
            <a:r>
              <a:rPr lang="en-US" sz="1100" dirty="0" smtClean="0">
                <a:latin typeface="+mj-lt"/>
              </a:rPr>
              <a:t>of curriculum kits, teaching tools (including bilingual resources), and curriculum &amp; administrative reference books</a:t>
            </a:r>
          </a:p>
          <a:p>
            <a:pPr marL="228600" lvl="0" indent="-228600">
              <a:lnSpc>
                <a:spcPct val="100000"/>
              </a:lnSpc>
              <a:spcBef>
                <a:spcPts val="600"/>
              </a:spcBef>
              <a:buSzPct val="122000"/>
              <a:buFont typeface="Arial" pitchFamily="34" charset="0"/>
              <a:buChar char="•"/>
            </a:pPr>
            <a:r>
              <a:rPr lang="en-US" sz="1100" dirty="0" smtClean="0">
                <a:latin typeface="+mj-lt"/>
              </a:rPr>
              <a:t>Laminating, photocopying, book binding, die-cut machines, and computer use on-site</a:t>
            </a:r>
          </a:p>
          <a:p>
            <a:pPr marL="228600" lvl="0" indent="-228600">
              <a:lnSpc>
                <a:spcPct val="100000"/>
              </a:lnSpc>
              <a:spcBef>
                <a:spcPts val="600"/>
              </a:spcBef>
              <a:buSzPct val="122000"/>
              <a:buFont typeface="Arial" pitchFamily="34" charset="0"/>
              <a:buChar char="•"/>
            </a:pPr>
            <a:r>
              <a:rPr lang="en-US" sz="1100" dirty="0" smtClean="0">
                <a:latin typeface="+mj-lt"/>
              </a:rPr>
              <a:t>Scholarships for professional development training preparing for the CDA, Child Development Associate including </a:t>
            </a:r>
            <a:r>
              <a:rPr lang="en-US" sz="1100" i="1" dirty="0" smtClean="0">
                <a:latin typeface="+mj-lt"/>
              </a:rPr>
              <a:t>Training for Early Care and Education (TECE) 1 &amp; 2 and Quality Assist Quorum</a:t>
            </a:r>
            <a:endParaRPr lang="en-US" sz="1100" dirty="0" smtClean="0">
              <a:latin typeface="+mj-lt"/>
            </a:endParaRPr>
          </a:p>
          <a:p>
            <a:pPr marL="228600" lvl="0" indent="-228600">
              <a:lnSpc>
                <a:spcPct val="100000"/>
              </a:lnSpc>
              <a:spcBef>
                <a:spcPts val="600"/>
              </a:spcBef>
              <a:buSzPct val="122000"/>
              <a:buFont typeface="Arial" pitchFamily="34" charset="0"/>
              <a:buChar char="•"/>
            </a:pPr>
            <a:r>
              <a:rPr lang="en-US" sz="1100" dirty="0" smtClean="0">
                <a:latin typeface="+mj-lt"/>
              </a:rPr>
              <a:t>Quality training opportunities</a:t>
            </a:r>
          </a:p>
          <a:p>
            <a:pPr marL="228600" lvl="0" indent="-228600">
              <a:lnSpc>
                <a:spcPct val="100000"/>
              </a:lnSpc>
              <a:spcBef>
                <a:spcPts val="600"/>
              </a:spcBef>
              <a:buSzPct val="122000"/>
              <a:buFont typeface="Arial" pitchFamily="34" charset="0"/>
              <a:buChar char="•"/>
            </a:pPr>
            <a:r>
              <a:rPr lang="en-US" sz="1100" dirty="0" smtClean="0">
                <a:latin typeface="+mj-lt"/>
              </a:rPr>
              <a:t>Career advisement and professional development guidance</a:t>
            </a:r>
          </a:p>
          <a:p>
            <a:pPr marL="228600" lvl="0" indent="-228600">
              <a:lnSpc>
                <a:spcPct val="100000"/>
              </a:lnSpc>
              <a:spcBef>
                <a:spcPts val="600"/>
              </a:spcBef>
              <a:buSzPct val="122000"/>
              <a:buFont typeface="Arial" pitchFamily="34" charset="0"/>
              <a:buChar char="•"/>
            </a:pPr>
            <a:r>
              <a:rPr lang="en-US" sz="1100" dirty="0" smtClean="0">
                <a:latin typeface="+mj-lt"/>
              </a:rPr>
              <a:t>Transitional assistance with higher </a:t>
            </a:r>
            <a:r>
              <a:rPr lang="en-US" sz="1100" dirty="0" smtClean="0">
                <a:latin typeface="+mj-lt"/>
              </a:rPr>
              <a:t>education</a:t>
            </a:r>
            <a:endParaRPr lang="en-US" sz="1100" dirty="0" smtClean="0">
              <a:latin typeface="+mj-lt"/>
            </a:endParaRPr>
          </a:p>
          <a:p>
            <a:pPr marL="228600" lvl="0" indent="-228600">
              <a:lnSpc>
                <a:spcPct val="100000"/>
              </a:lnSpc>
              <a:spcBef>
                <a:spcPts val="600"/>
              </a:spcBef>
              <a:buSzPct val="122000"/>
              <a:buFont typeface="Arial" pitchFamily="34" charset="0"/>
              <a:buChar char="•"/>
            </a:pPr>
            <a:r>
              <a:rPr lang="en-US" sz="1100" dirty="0" smtClean="0">
                <a:latin typeface="+mj-lt"/>
              </a:rPr>
              <a:t>Technical assistance </a:t>
            </a:r>
            <a:r>
              <a:rPr lang="en-US" sz="1100" dirty="0" smtClean="0">
                <a:latin typeface="+mj-lt"/>
              </a:rPr>
              <a:t>and mentoring</a:t>
            </a:r>
            <a:endParaRPr lang="en-US" sz="1100" dirty="0" smtClean="0">
              <a:latin typeface="+mj-lt"/>
            </a:endParaRPr>
          </a:p>
          <a:p>
            <a:pPr marL="228600" lvl="0" indent="-228600">
              <a:lnSpc>
                <a:spcPct val="100000"/>
              </a:lnSpc>
              <a:spcBef>
                <a:spcPts val="600"/>
              </a:spcBef>
              <a:buSzPct val="122000"/>
              <a:buFont typeface="Arial" pitchFamily="34" charset="0"/>
              <a:buChar char="•"/>
            </a:pPr>
            <a:r>
              <a:rPr lang="en-US" sz="1100" dirty="0" smtClean="0">
                <a:latin typeface="+mj-lt"/>
              </a:rPr>
              <a:t>Community resource referrals</a:t>
            </a:r>
          </a:p>
          <a:p>
            <a:pPr lvl="0"/>
            <a:endParaRPr lang="en-US" dirty="0" smtClean="0">
              <a:latin typeface="+mj-lt"/>
            </a:endParaRPr>
          </a:p>
        </p:txBody>
      </p:sp>
      <p:sp>
        <p:nvSpPr>
          <p:cNvPr id="49" name="TextBox 48"/>
          <p:cNvSpPr txBox="1"/>
          <p:nvPr/>
        </p:nvSpPr>
        <p:spPr>
          <a:xfrm>
            <a:off x="6858000" y="2548662"/>
            <a:ext cx="3200400" cy="1669688"/>
          </a:xfrm>
          <a:prstGeom prst="rect">
            <a:avLst/>
          </a:prstGeom>
          <a:noFill/>
        </p:spPr>
        <p:txBody>
          <a:bodyPr wrap="square" rtlCol="0">
            <a:spAutoFit/>
          </a:bodyPr>
          <a:lstStyle/>
          <a:p>
            <a:pPr algn="ctr" defTabSz="754380"/>
            <a:r>
              <a:rPr lang="en-US" sz="1100" b="1" u="sng" dirty="0" smtClean="0">
                <a:latin typeface="+mj-lt"/>
              </a:rPr>
              <a:t>WECEC </a:t>
            </a:r>
            <a:r>
              <a:rPr lang="en-US" sz="1100" b="1" u="sng" dirty="0" smtClean="0">
                <a:latin typeface="+mj-lt"/>
              </a:rPr>
              <a:t>Professional </a:t>
            </a:r>
            <a:r>
              <a:rPr lang="en-US" sz="1100" b="1" u="sng" dirty="0" smtClean="0">
                <a:latin typeface="+mj-lt"/>
              </a:rPr>
              <a:t>Development Resource Center</a:t>
            </a:r>
          </a:p>
          <a:p>
            <a:pPr algn="ctr" defTabSz="754380"/>
            <a:r>
              <a:rPr lang="en-US" sz="1050" dirty="0" smtClean="0">
                <a:latin typeface="+mj-lt"/>
              </a:rPr>
              <a:t>Patti Lynch, </a:t>
            </a:r>
            <a:r>
              <a:rPr lang="en-US" sz="1050" dirty="0" smtClean="0">
                <a:latin typeface="+mj-lt"/>
              </a:rPr>
              <a:t>Coordinator</a:t>
            </a:r>
          </a:p>
          <a:p>
            <a:pPr algn="ctr" defTabSz="754380"/>
            <a:r>
              <a:rPr lang="en-US" sz="1050" dirty="0" smtClean="0">
                <a:latin typeface="+mj-lt"/>
              </a:rPr>
              <a:t>Stubbs Early Education Center, Room 203</a:t>
            </a:r>
          </a:p>
          <a:p>
            <a:pPr algn="ctr" defTabSz="754380"/>
            <a:r>
              <a:rPr lang="en-US" sz="1050" dirty="0" smtClean="0">
                <a:latin typeface="+mj-lt"/>
              </a:rPr>
              <a:t>1100 North Pine St.</a:t>
            </a:r>
          </a:p>
          <a:p>
            <a:pPr algn="ctr" defTabSz="754380"/>
            <a:r>
              <a:rPr lang="en-US" sz="1050" dirty="0" smtClean="0">
                <a:latin typeface="+mj-lt"/>
              </a:rPr>
              <a:t>Wilmington, DE 19801</a:t>
            </a:r>
            <a:endParaRPr lang="en-US" sz="1050" dirty="0" smtClean="0">
              <a:latin typeface="+mj-lt"/>
            </a:endParaRPr>
          </a:p>
          <a:p>
            <a:pPr algn="ctr" defTabSz="754380"/>
            <a:r>
              <a:rPr lang="en-US" sz="1050" u="sng" dirty="0" smtClean="0">
                <a:solidFill>
                  <a:srgbClr val="0070C0"/>
                </a:solidFill>
                <a:latin typeface="Calibri"/>
                <a:hlinkClick r:id="rId4"/>
              </a:rPr>
              <a:t>wececresourcecenter@gmail.com</a:t>
            </a:r>
            <a:endParaRPr lang="en-US" sz="1050" u="sng" dirty="0" smtClean="0">
              <a:solidFill>
                <a:srgbClr val="0070C0"/>
              </a:solidFill>
              <a:latin typeface="Calibri"/>
            </a:endParaRPr>
          </a:p>
          <a:p>
            <a:pPr algn="ctr" defTabSz="754380"/>
            <a:endParaRPr lang="en-US" sz="1050" u="sng" dirty="0" smtClean="0">
              <a:solidFill>
                <a:srgbClr val="0070C0"/>
              </a:solidFill>
              <a:latin typeface="Calibri"/>
            </a:endParaRPr>
          </a:p>
          <a:p>
            <a:pPr algn="ctr" defTabSz="754380"/>
            <a:endParaRPr lang="en-US" sz="1050" u="sng" dirty="0" smtClean="0">
              <a:solidFill>
                <a:srgbClr val="0070C0"/>
              </a:solidFill>
              <a:latin typeface="Calibri"/>
            </a:endParaRPr>
          </a:p>
          <a:p>
            <a:pPr lvl="0" algn="ctr" defTabSz="754380"/>
            <a:endParaRPr lang="en-US" dirty="0"/>
          </a:p>
        </p:txBody>
      </p:sp>
      <p:sp>
        <p:nvSpPr>
          <p:cNvPr id="51" name="TextBox 50"/>
          <p:cNvSpPr txBox="1"/>
          <p:nvPr/>
        </p:nvSpPr>
        <p:spPr>
          <a:xfrm>
            <a:off x="8686800" y="7541568"/>
            <a:ext cx="909223" cy="230832"/>
          </a:xfrm>
          <a:prstGeom prst="rect">
            <a:avLst/>
          </a:prstGeom>
          <a:noFill/>
        </p:spPr>
        <p:txBody>
          <a:bodyPr wrap="none" rtlCol="0">
            <a:spAutoFit/>
          </a:bodyPr>
          <a:lstStyle/>
          <a:p>
            <a:r>
              <a:rPr lang="en-US" sz="900" dirty="0" smtClean="0">
                <a:latin typeface="+mj-lt"/>
              </a:rPr>
              <a:t>rev. </a:t>
            </a:r>
            <a:r>
              <a:rPr lang="en-US" sz="900" dirty="0" smtClean="0">
                <a:latin typeface="+mj-lt"/>
              </a:rPr>
              <a:t>08.28.2022</a:t>
            </a:r>
            <a:endParaRPr lang="en-US" sz="900" dirty="0">
              <a:latin typeface="+mj-lt"/>
            </a:endParaRPr>
          </a:p>
        </p:txBody>
      </p:sp>
      <p:sp>
        <p:nvSpPr>
          <p:cNvPr id="53" name="TextBox 52"/>
          <p:cNvSpPr txBox="1"/>
          <p:nvPr/>
        </p:nvSpPr>
        <p:spPr>
          <a:xfrm>
            <a:off x="7214973" y="3725882"/>
            <a:ext cx="2438400" cy="3647152"/>
          </a:xfrm>
          <a:prstGeom prst="rect">
            <a:avLst/>
          </a:prstGeom>
          <a:noFill/>
        </p:spPr>
        <p:txBody>
          <a:bodyPr wrap="square" rtlCol="0">
            <a:spAutoFit/>
          </a:bodyPr>
          <a:lstStyle/>
          <a:p>
            <a:pPr lvl="0">
              <a:lnSpc>
                <a:spcPct val="100000"/>
              </a:lnSpc>
              <a:spcBef>
                <a:spcPts val="0"/>
              </a:spcBef>
            </a:pPr>
            <a:r>
              <a:rPr lang="en-US" sz="1050" dirty="0" smtClean="0">
                <a:latin typeface="+mj-lt"/>
              </a:rPr>
              <a:t>If you would like to utilize the resources at the WECEC PDRC, please email Patti at</a:t>
            </a:r>
            <a:endParaRPr lang="en-US" sz="1050" dirty="0" smtClean="0">
              <a:latin typeface="+mj-lt"/>
            </a:endParaRPr>
          </a:p>
          <a:p>
            <a:pPr lvl="0">
              <a:lnSpc>
                <a:spcPct val="100000"/>
              </a:lnSpc>
              <a:spcBef>
                <a:spcPts val="0"/>
              </a:spcBef>
            </a:pPr>
            <a:r>
              <a:rPr lang="en-US" sz="1050" u="sng" dirty="0" smtClean="0">
                <a:solidFill>
                  <a:srgbClr val="0070C0"/>
                </a:solidFill>
                <a:latin typeface="+mj-lt"/>
              </a:rPr>
              <a:t>wececresourcecenter@gmail.com </a:t>
            </a:r>
            <a:r>
              <a:rPr lang="en-US" sz="1050" dirty="0" smtClean="0"/>
              <a:t> </a:t>
            </a:r>
            <a:r>
              <a:rPr lang="en-US" sz="1050" dirty="0" smtClean="0">
                <a:latin typeface="+mj-lt"/>
              </a:rPr>
              <a:t> to schedule time during the hours of operation.</a:t>
            </a: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u="sng" dirty="0" smtClean="0">
              <a:solidFill>
                <a:srgbClr val="0070C0"/>
              </a:solidFill>
              <a:latin typeface="+mj-lt"/>
            </a:endParaRPr>
          </a:p>
          <a:p>
            <a:pPr lvl="0">
              <a:lnSpc>
                <a:spcPct val="100000"/>
              </a:lnSpc>
              <a:spcBef>
                <a:spcPts val="0"/>
              </a:spcBef>
            </a:pPr>
            <a:endParaRPr lang="en-US" sz="1050" dirty="0" smtClean="0">
              <a:latin typeface="+mj-lt"/>
            </a:endParaRPr>
          </a:p>
          <a:p>
            <a:pPr lvl="0">
              <a:lnSpc>
                <a:spcPct val="100000"/>
              </a:lnSpc>
              <a:spcBef>
                <a:spcPts val="0"/>
              </a:spcBef>
            </a:pPr>
            <a:r>
              <a:rPr lang="en-US" sz="1050" b="1" dirty="0" smtClean="0">
                <a:latin typeface="+mj-lt"/>
              </a:rPr>
              <a:t>Interested </a:t>
            </a:r>
            <a:r>
              <a:rPr lang="en-US" sz="1050" b="1" dirty="0" smtClean="0">
                <a:latin typeface="+mj-lt"/>
              </a:rPr>
              <a:t>in WECEC Scholarships for professional development training preparing for the CDA?</a:t>
            </a:r>
          </a:p>
          <a:p>
            <a:pPr lvl="0">
              <a:lnSpc>
                <a:spcPct val="100000"/>
              </a:lnSpc>
              <a:spcBef>
                <a:spcPts val="0"/>
              </a:spcBef>
            </a:pPr>
            <a:endParaRPr lang="en-US" sz="1050" dirty="0" smtClean="0">
              <a:latin typeface="+mj-lt"/>
            </a:endParaRPr>
          </a:p>
          <a:p>
            <a:pPr lvl="0">
              <a:lnSpc>
                <a:spcPct val="100000"/>
              </a:lnSpc>
              <a:spcBef>
                <a:spcPts val="0"/>
              </a:spcBef>
            </a:pPr>
            <a:r>
              <a:rPr lang="en-US" sz="1050" dirty="0" smtClean="0">
                <a:latin typeface="+mj-lt"/>
              </a:rPr>
              <a:t>Email</a:t>
            </a:r>
            <a:r>
              <a:rPr lang="en-US" sz="1050" dirty="0" smtClean="0">
                <a:latin typeface="+mj-lt"/>
              </a:rPr>
              <a:t>:  </a:t>
            </a:r>
            <a:r>
              <a:rPr lang="en-US" sz="1050" u="sng" dirty="0" smtClean="0">
                <a:solidFill>
                  <a:srgbClr val="0070C0"/>
                </a:solidFill>
                <a:latin typeface="+mj-lt"/>
              </a:rPr>
              <a:t>wececscholarship@gmail.com</a:t>
            </a:r>
          </a:p>
          <a:p>
            <a:pPr lvl="0">
              <a:lnSpc>
                <a:spcPct val="100000"/>
              </a:lnSpc>
              <a:spcBef>
                <a:spcPts val="0"/>
              </a:spcBef>
            </a:pPr>
            <a:endParaRPr lang="en-US" sz="1050" dirty="0" smtClean="0">
              <a:latin typeface="+mj-lt"/>
            </a:endParaRPr>
          </a:p>
          <a:p>
            <a:endParaRPr lang="en-US" sz="1050" dirty="0">
              <a:latin typeface="+mj-lt"/>
            </a:endParaRPr>
          </a:p>
        </p:txBody>
      </p:sp>
      <p:sp>
        <p:nvSpPr>
          <p:cNvPr id="17" name="TextBox 16"/>
          <p:cNvSpPr txBox="1"/>
          <p:nvPr/>
        </p:nvSpPr>
        <p:spPr>
          <a:xfrm>
            <a:off x="7086600" y="4720188"/>
            <a:ext cx="2775119" cy="1223412"/>
          </a:xfrm>
          <a:prstGeom prst="rect">
            <a:avLst/>
          </a:prstGeom>
          <a:noFill/>
        </p:spPr>
        <p:txBody>
          <a:bodyPr wrap="none" rtlCol="0">
            <a:spAutoFit/>
          </a:bodyPr>
          <a:lstStyle/>
          <a:p>
            <a:pPr lvl="0">
              <a:lnSpc>
                <a:spcPct val="100000"/>
              </a:lnSpc>
              <a:spcBef>
                <a:spcPts val="0"/>
              </a:spcBef>
            </a:pPr>
            <a:r>
              <a:rPr lang="en-US" sz="1050" b="1" dirty="0" smtClean="0">
                <a:latin typeface="+mj-lt"/>
              </a:rPr>
              <a:t>Hours of Operation:</a:t>
            </a:r>
          </a:p>
          <a:p>
            <a:pPr lvl="0">
              <a:lnSpc>
                <a:spcPct val="100000"/>
              </a:lnSpc>
              <a:spcBef>
                <a:spcPts val="0"/>
              </a:spcBef>
            </a:pPr>
            <a:r>
              <a:rPr lang="en-US" sz="1050" dirty="0" smtClean="0">
                <a:latin typeface="+mj-lt"/>
              </a:rPr>
              <a:t>Monday:	10:00 am-1:00 pm</a:t>
            </a:r>
          </a:p>
          <a:p>
            <a:pPr lvl="0">
              <a:lnSpc>
                <a:spcPct val="100000"/>
              </a:lnSpc>
              <a:spcBef>
                <a:spcPts val="0"/>
              </a:spcBef>
            </a:pPr>
            <a:r>
              <a:rPr lang="en-US" sz="1050" dirty="0" smtClean="0">
                <a:latin typeface="+mj-lt"/>
              </a:rPr>
              <a:t>Tuesday: 	  3:30 pm-8:00 pm</a:t>
            </a:r>
          </a:p>
          <a:p>
            <a:pPr lvl="0">
              <a:lnSpc>
                <a:spcPct val="100000"/>
              </a:lnSpc>
              <a:spcBef>
                <a:spcPts val="0"/>
              </a:spcBef>
            </a:pPr>
            <a:r>
              <a:rPr lang="en-US" sz="1050" dirty="0" smtClean="0">
                <a:latin typeface="+mj-lt"/>
              </a:rPr>
              <a:t>Wednesday	10:00 am- 1:00 pm </a:t>
            </a:r>
          </a:p>
          <a:p>
            <a:pPr lvl="0">
              <a:lnSpc>
                <a:spcPct val="100000"/>
              </a:lnSpc>
              <a:spcBef>
                <a:spcPts val="0"/>
              </a:spcBef>
            </a:pPr>
            <a:r>
              <a:rPr lang="en-US" sz="1050" dirty="0" smtClean="0">
                <a:latin typeface="+mj-lt"/>
              </a:rPr>
              <a:t>Thursday:	  3:30 pm- 8:00 pm</a:t>
            </a:r>
          </a:p>
          <a:p>
            <a:pPr lvl="0">
              <a:lnSpc>
                <a:spcPct val="100000"/>
              </a:lnSpc>
              <a:spcBef>
                <a:spcPts val="0"/>
              </a:spcBef>
            </a:pPr>
            <a:r>
              <a:rPr lang="en-US" sz="1050" dirty="0" smtClean="0">
                <a:latin typeface="+mj-lt"/>
              </a:rPr>
              <a:t>Friday:  Center Closed for Community Outreach</a:t>
            </a:r>
          </a:p>
          <a:p>
            <a:endParaRPr lang="en-US" sz="1050" dirty="0">
              <a:latin typeface="+mj-lt"/>
            </a:endParaRPr>
          </a:p>
        </p:txBody>
      </p:sp>
    </p:spTree>
    <p:extLst>
      <p:ext uri="{BB962C8B-B14F-4D97-AF65-F5344CB8AC3E}">
        <p14:creationId xmlns="" xmlns:p14="http://schemas.microsoft.com/office/powerpoint/2010/main" val="653308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ochureColor">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Color">
      <a:dk1>
        <a:sysClr val="windowText" lastClr="000000"/>
      </a:dk1>
      <a:lt1>
        <a:sysClr val="window" lastClr="FFFFFF"/>
      </a:lt1>
      <a:dk2>
        <a:srgbClr val="57443E"/>
      </a:dk2>
      <a:lt2>
        <a:srgbClr val="DDDDDD"/>
      </a:lt2>
      <a:accent1>
        <a:srgbClr val="B2C42A"/>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Calibri-Cambria">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E32F16-139C-406D-87C5-ECC5DE68882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BB39241-3DC4-4E74-9CA5-66F559558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A8585D7-9F9A-464B-98FD-C2369966A8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707</Words>
  <Application>Microsoft Office PowerPoint</Application>
  <PresentationFormat>Custom</PresentationFormat>
  <Paragraphs>82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BrochureColor</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Northwind traders</dc:title>
  <dc:creator/>
  <cp:lastModifiedBy/>
  <cp:revision>3</cp:revision>
  <dcterms:created xsi:type="dcterms:W3CDTF">2012-07-26T23:19:00Z</dcterms:created>
  <dcterms:modified xsi:type="dcterms:W3CDTF">2022-08-29T00:34:25Z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y fmtid="{D5CDD505-2E9C-101B-9397-08002B2CF9AE}" pid="8" name="IsMyDocuments">
    <vt:bool>true</vt:bool>
  </property>
</Properties>
</file>